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748" r:id="rId4"/>
  </p:sldMasterIdLst>
  <p:notesMasterIdLst>
    <p:notesMasterId r:id="rId182"/>
  </p:notesMasterIdLst>
  <p:sldIdLst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7" r:id="rId18"/>
    <p:sldId id="338" r:id="rId19"/>
    <p:sldId id="339" r:id="rId20"/>
    <p:sldId id="34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5" r:id="rId42"/>
    <p:sldId id="366" r:id="rId43"/>
    <p:sldId id="367" r:id="rId44"/>
    <p:sldId id="361" r:id="rId45"/>
    <p:sldId id="362" r:id="rId46"/>
    <p:sldId id="363" r:id="rId47"/>
    <p:sldId id="364" r:id="rId48"/>
    <p:sldId id="370" r:id="rId49"/>
    <p:sldId id="368" r:id="rId50"/>
    <p:sldId id="371" r:id="rId51"/>
    <p:sldId id="369" r:id="rId52"/>
    <p:sldId id="372" r:id="rId53"/>
    <p:sldId id="373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4" r:id="rId71"/>
    <p:sldId id="395" r:id="rId72"/>
    <p:sldId id="396" r:id="rId73"/>
    <p:sldId id="397" r:id="rId74"/>
    <p:sldId id="403" r:id="rId75"/>
    <p:sldId id="398" r:id="rId76"/>
    <p:sldId id="399" r:id="rId77"/>
    <p:sldId id="400" r:id="rId78"/>
    <p:sldId id="401" r:id="rId79"/>
    <p:sldId id="402" r:id="rId80"/>
    <p:sldId id="404" r:id="rId81"/>
    <p:sldId id="405" r:id="rId82"/>
    <p:sldId id="406" r:id="rId83"/>
    <p:sldId id="408" r:id="rId84"/>
    <p:sldId id="409" r:id="rId85"/>
    <p:sldId id="410" r:id="rId86"/>
    <p:sldId id="411" r:id="rId87"/>
    <p:sldId id="412" r:id="rId88"/>
    <p:sldId id="413" r:id="rId89"/>
    <p:sldId id="407" r:id="rId90"/>
    <p:sldId id="414" r:id="rId91"/>
    <p:sldId id="415" r:id="rId92"/>
    <p:sldId id="417" r:id="rId93"/>
    <p:sldId id="979" r:id="rId94"/>
    <p:sldId id="980" r:id="rId95"/>
    <p:sldId id="981" r:id="rId96"/>
    <p:sldId id="982" r:id="rId97"/>
    <p:sldId id="983" r:id="rId98"/>
    <p:sldId id="984" r:id="rId99"/>
    <p:sldId id="985" r:id="rId100"/>
    <p:sldId id="986" r:id="rId101"/>
    <p:sldId id="987" r:id="rId102"/>
    <p:sldId id="988" r:id="rId103"/>
    <p:sldId id="989" r:id="rId104"/>
    <p:sldId id="990" r:id="rId105"/>
    <p:sldId id="991" r:id="rId106"/>
    <p:sldId id="992" r:id="rId107"/>
    <p:sldId id="993" r:id="rId108"/>
    <p:sldId id="994" r:id="rId109"/>
    <p:sldId id="995" r:id="rId110"/>
    <p:sldId id="996" r:id="rId111"/>
    <p:sldId id="997" r:id="rId112"/>
    <p:sldId id="998" r:id="rId113"/>
    <p:sldId id="999" r:id="rId114"/>
    <p:sldId id="1000" r:id="rId115"/>
    <p:sldId id="1001" r:id="rId116"/>
    <p:sldId id="1002" r:id="rId117"/>
    <p:sldId id="1003" r:id="rId118"/>
    <p:sldId id="1004" r:id="rId119"/>
    <p:sldId id="1005" r:id="rId120"/>
    <p:sldId id="1006" r:id="rId121"/>
    <p:sldId id="1007" r:id="rId122"/>
    <p:sldId id="1008" r:id="rId123"/>
    <p:sldId id="1009" r:id="rId124"/>
    <p:sldId id="1010" r:id="rId125"/>
    <p:sldId id="1011" r:id="rId126"/>
    <p:sldId id="1012" r:id="rId127"/>
    <p:sldId id="1013" r:id="rId128"/>
    <p:sldId id="1014" r:id="rId129"/>
    <p:sldId id="1015" r:id="rId130"/>
    <p:sldId id="1016" r:id="rId131"/>
    <p:sldId id="1017" r:id="rId132"/>
    <p:sldId id="1018" r:id="rId133"/>
    <p:sldId id="1019" r:id="rId134"/>
    <p:sldId id="1020" r:id="rId135"/>
    <p:sldId id="1021" r:id="rId136"/>
    <p:sldId id="1022" r:id="rId137"/>
    <p:sldId id="1023" r:id="rId138"/>
    <p:sldId id="1024" r:id="rId139"/>
    <p:sldId id="1025" r:id="rId140"/>
    <p:sldId id="1026" r:id="rId141"/>
    <p:sldId id="1027" r:id="rId142"/>
    <p:sldId id="1028" r:id="rId143"/>
    <p:sldId id="1029" r:id="rId144"/>
    <p:sldId id="1030" r:id="rId145"/>
    <p:sldId id="1031" r:id="rId146"/>
    <p:sldId id="1032" r:id="rId147"/>
    <p:sldId id="1033" r:id="rId148"/>
    <p:sldId id="1034" r:id="rId149"/>
    <p:sldId id="1035" r:id="rId150"/>
    <p:sldId id="1036" r:id="rId151"/>
    <p:sldId id="1037" r:id="rId152"/>
    <p:sldId id="1038" r:id="rId153"/>
    <p:sldId id="1039" r:id="rId154"/>
    <p:sldId id="1040" r:id="rId155"/>
    <p:sldId id="1041" r:id="rId156"/>
    <p:sldId id="1042" r:id="rId157"/>
    <p:sldId id="1043" r:id="rId158"/>
    <p:sldId id="1046" r:id="rId159"/>
    <p:sldId id="1044" r:id="rId160"/>
    <p:sldId id="1047" r:id="rId161"/>
    <p:sldId id="1048" r:id="rId162"/>
    <p:sldId id="1051" r:id="rId163"/>
    <p:sldId id="1045" r:id="rId164"/>
    <p:sldId id="1049" r:id="rId165"/>
    <p:sldId id="1050" r:id="rId166"/>
    <p:sldId id="1052" r:id="rId167"/>
    <p:sldId id="1053" r:id="rId168"/>
    <p:sldId id="1054" r:id="rId169"/>
    <p:sldId id="1055" r:id="rId170"/>
    <p:sldId id="1056" r:id="rId171"/>
    <p:sldId id="1057" r:id="rId172"/>
    <p:sldId id="1058" r:id="rId173"/>
    <p:sldId id="1059" r:id="rId174"/>
    <p:sldId id="1060" r:id="rId175"/>
    <p:sldId id="1061" r:id="rId176"/>
    <p:sldId id="374" r:id="rId177"/>
    <p:sldId id="336" r:id="rId178"/>
    <p:sldId id="391" r:id="rId179"/>
    <p:sldId id="392" r:id="rId180"/>
    <p:sldId id="393" r:id="rId1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914446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1828891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2743337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3657782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4572229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5486674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6401120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7315565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1 Intro" id="{78FCD3D6-71B1-204D-805D-B14AA1F66E2C}">
          <p14:sldIdLst>
            <p14:sldId id="322"/>
            <p14:sldId id="323"/>
            <p14:sldId id="324"/>
            <p14:sldId id="325"/>
          </p14:sldIdLst>
        </p14:section>
        <p14:section name="02 Pre-work" id="{B8E485D1-6656-A349-AC63-8637F4587EDE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3 Python Review" id="{752B006A-108E-0346-89BB-570DB11E0C5A}">
          <p14:sldIdLst>
            <p14:sldId id="337"/>
            <p14:sldId id="338"/>
            <p14:sldId id="339"/>
            <p14:sldId id="34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04 2to3" id="{2C7F226E-2DAD-FC49-BD86-346CAF91B881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05 Text" id="{A0CC001E-3516-7A43-8DA9-796F86A926AC}">
          <p14:sldIdLst>
            <p14:sldId id="365"/>
            <p14:sldId id="366"/>
            <p14:sldId id="367"/>
          </p14:sldIdLst>
        </p14:section>
        <p14:section name="06 Subprocessing" id="{08D0A754-E5F2-BF49-B570-D761D656077C}">
          <p14:sldIdLst>
            <p14:sldId id="361"/>
            <p14:sldId id="362"/>
            <p14:sldId id="363"/>
            <p14:sldId id="364"/>
            <p14:sldId id="370"/>
            <p14:sldId id="368"/>
            <p14:sldId id="371"/>
            <p14:sldId id="369"/>
            <p14:sldId id="372"/>
            <p14:sldId id="373"/>
            <p14:sldId id="375"/>
          </p14:sldIdLst>
        </p14:section>
        <p14:section name="08 Multiprocessing / Multithreading" id="{B5F211EF-F872-B240-823E-48598FD61BCB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09 Serialization" id="{D6A47BCA-ABF2-164D-9F20-2370BE0A398D}">
          <p14:sldIdLst>
            <p14:sldId id="394"/>
            <p14:sldId id="395"/>
            <p14:sldId id="396"/>
            <p14:sldId id="397"/>
            <p14:sldId id="403"/>
            <p14:sldId id="398"/>
            <p14:sldId id="399"/>
            <p14:sldId id="400"/>
            <p14:sldId id="401"/>
            <p14:sldId id="402"/>
            <p14:sldId id="404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  <p14:sldId id="407"/>
            <p14:sldId id="414"/>
            <p14:sldId id="415"/>
          </p14:sldIdLst>
        </p14:section>
        <p14:section name="10 REST" id="{3D8F1F77-A608-B243-A242-15D898AC0154}">
          <p14:sldIdLst>
            <p14:sldId id="417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</p14:sldIdLst>
        </p14:section>
        <p14:section name="11 Function Arguments" id="{A7839F38-DC2C-2947-BD85-F377724513A4}">
          <p14:sldIdLst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</p14:sldIdLst>
        </p14:section>
        <p14:section name="12 Objects" id="{B14D3A1A-377E-114F-84F4-D56DEE59E9EF}">
          <p14:sldIdLst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</p14:sldIdLst>
        </p14:section>
        <p14:section name="13 Decorators" id="{38D6D4DD-930B-2345-A1BB-E80DF39D0853}">
          <p14:sldIdLst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6"/>
            <p14:sldId id="1044"/>
            <p14:sldId id="1047"/>
            <p14:sldId id="1048"/>
            <p14:sldId id="1051"/>
            <p14:sldId id="1045"/>
          </p14:sldIdLst>
        </p14:section>
        <p14:section name="14 Decorators with Parameters" id="{0C640AEA-496A-0D49-9B2A-C08FD1621380}">
          <p14:sldIdLst>
            <p14:sldId id="1049"/>
            <p14:sldId id="1050"/>
            <p14:sldId id="1052"/>
            <p14:sldId id="1053"/>
            <p14:sldId id="1054"/>
            <p14:sldId id="1055"/>
          </p14:sldIdLst>
        </p14:section>
        <p14:section name="15 UnitTest" id="{0511CF4D-65B7-5541-BA19-D59875BF30E5}">
          <p14:sldIdLst>
            <p14:sldId id="1056"/>
            <p14:sldId id="1057"/>
            <p14:sldId id="1058"/>
            <p14:sldId id="1059"/>
            <p14:sldId id="1060"/>
            <p14:sldId id="1061"/>
          </p14:sldIdLst>
        </p14:section>
        <p14:section name="Examples" id="{11A75A5B-42BE-134E-B04B-8822427B1071}">
          <p14:sldIdLst>
            <p14:sldId id="374"/>
            <p14:sldId id="336"/>
          </p14:sldIdLst>
        </p14:section>
        <p14:section name="07 Command Line Args" id="{AD79AD76-AEDC-7046-B45B-EB6E2E97727D}">
          <p14:sldIdLst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8CE"/>
    <a:srgbClr val="7D79C3"/>
    <a:srgbClr val="60A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DC5C2F9-1CAC-4260-A1DD-9FCDBB877499}" styleName="">
    <a:tblBg/>
    <a:wholeTbl>
      <a:tcTxStyle b="off" i="off">
        <a:fontRef idx="minor">
          <a:srgbClr val="3C4148"/>
        </a:fontRef>
        <a:srgbClr val="3C4148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76200" cap="flat">
              <a:solidFill>
                <a:srgbClr val="FFFFFF"/>
              </a:solidFill>
              <a:prstDash val="solid"/>
              <a:round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E6EC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40022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2E3238"/>
        </a:fontRef>
        <a:srgbClr val="2E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C40022"/>
              </a:solidFill>
              <a:prstDash val="solid"/>
              <a:round/>
            </a:ln>
          </a:top>
          <a:bottom>
            <a:ln w="38100" cap="flat">
              <a:solidFill>
                <a:srgbClr val="C40022"/>
              </a:solidFill>
              <a:prstDash val="solid"/>
              <a:round/>
            </a:ln>
          </a:bottom>
          <a:insideH>
            <a:ln w="38100" cap="flat">
              <a:solidFill>
                <a:srgbClr val="C4002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E3238"/>
        </a:fontRef>
        <a:srgbClr val="2E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C400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9050" cap="flat">
              <a:solidFill>
                <a:srgbClr val="FFFFFF"/>
              </a:solidFill>
              <a:prstDash val="solid"/>
              <a:round/>
            </a:ln>
          </a:top>
          <a:bottom>
            <a:ln w="19050" cap="flat">
              <a:solidFill>
                <a:srgbClr val="FFFFFF"/>
              </a:solidFill>
              <a:prstDash val="solid"/>
              <a:round/>
            </a:ln>
          </a:bottom>
          <a:insideH>
            <a:ln w="1905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2282F"/>
        </a:fontRef>
        <a:srgbClr val="222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2282F"/>
        </a:fontRef>
        <a:srgbClr val="222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905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inor">
          <a:srgbClr val="3C4148"/>
        </a:fontRef>
        <a:srgbClr val="3C4148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76200" cap="flat">
              <a:solidFill>
                <a:srgbClr val="FFFFFF"/>
              </a:solidFill>
              <a:prstDash val="solid"/>
              <a:round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E6EC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4002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Shape 45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2" name="Shape 45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1pPr>
    <a:lvl2pPr indent="2286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2pPr>
    <a:lvl3pPr indent="4572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3pPr>
    <a:lvl4pPr indent="6858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4pPr>
    <a:lvl5pPr indent="9144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5pPr>
    <a:lvl6pPr indent="11430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6pPr>
    <a:lvl7pPr indent="13716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7pPr>
    <a:lvl8pPr indent="16002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8pPr>
    <a:lvl9pPr indent="18288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09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9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F1EB664-95AE-BC49-B3FB-C06CE2082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F145640-F190-6E4C-8BED-ECDFAEB55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3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CE604B6-C491-DA41-97A4-00E3886A2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0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9AA57EC-7896-9345-A752-2F1AB5332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4BAA187-79CA-9C4D-9399-F34213CB4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62C12A2-EB9E-704B-AB1A-F7308233F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6551766-DE1B-F744-AB48-7C8B82551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5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FCE785-519F-5743-9375-A40D0A4CE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7327" y="2907232"/>
            <a:ext cx="4534772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6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2907232"/>
            <a:ext cx="4532739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7" name="Rectangle"/>
          <p:cNvSpPr>
            <a:spLocks noGrp="1"/>
          </p:cNvSpPr>
          <p:nvPr>
            <p:ph type="body" sz="quarter" idx="14"/>
          </p:nvPr>
        </p:nvSpPr>
        <p:spPr>
          <a:xfrm>
            <a:off x="12634974" y="2907232"/>
            <a:ext cx="4533956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8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907232"/>
            <a:ext cx="4532739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0" name="Line"/>
          <p:cNvSpPr/>
          <p:nvPr/>
        </p:nvSpPr>
        <p:spPr>
          <a:xfrm>
            <a:off x="1219361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1" name="Line"/>
          <p:cNvSpPr/>
          <p:nvPr/>
        </p:nvSpPr>
        <p:spPr>
          <a:xfrm>
            <a:off x="6927776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2" name="Line"/>
          <p:cNvSpPr/>
          <p:nvPr/>
        </p:nvSpPr>
        <p:spPr>
          <a:xfrm>
            <a:off x="12636189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3" name="Line"/>
          <p:cNvSpPr/>
          <p:nvPr/>
        </p:nvSpPr>
        <p:spPr>
          <a:xfrm>
            <a:off x="18344604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4" name="Rectangle"/>
          <p:cNvSpPr>
            <a:spLocks noGrp="1"/>
          </p:cNvSpPr>
          <p:nvPr>
            <p:ph type="body" sz="quarter" idx="16"/>
          </p:nvPr>
        </p:nvSpPr>
        <p:spPr>
          <a:xfrm>
            <a:off x="1217328" y="5203689"/>
            <a:ext cx="4534773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5" name="Rectangle"/>
          <p:cNvSpPr>
            <a:spLocks noGrp="1"/>
          </p:cNvSpPr>
          <p:nvPr>
            <p:ph type="body" sz="quarter" idx="17"/>
          </p:nvPr>
        </p:nvSpPr>
        <p:spPr>
          <a:xfrm>
            <a:off x="6927776" y="5203689"/>
            <a:ext cx="4532739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6" name="Rectangle"/>
          <p:cNvSpPr>
            <a:spLocks noGrp="1"/>
          </p:cNvSpPr>
          <p:nvPr>
            <p:ph type="body" sz="quarter" idx="18"/>
          </p:nvPr>
        </p:nvSpPr>
        <p:spPr>
          <a:xfrm>
            <a:off x="12634974" y="5203689"/>
            <a:ext cx="4533956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7" name="Rectangle"/>
          <p:cNvSpPr>
            <a:spLocks noGrp="1"/>
          </p:cNvSpPr>
          <p:nvPr>
            <p:ph type="body" sz="quarter" idx="19"/>
          </p:nvPr>
        </p:nvSpPr>
        <p:spPr>
          <a:xfrm>
            <a:off x="18343387" y="5203689"/>
            <a:ext cx="4533959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2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8005" y="2908657"/>
            <a:ext cx="368261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1" name="Rectangle"/>
          <p:cNvSpPr>
            <a:spLocks noGrp="1"/>
          </p:cNvSpPr>
          <p:nvPr>
            <p:ph type="body" sz="quarter" idx="13"/>
          </p:nvPr>
        </p:nvSpPr>
        <p:spPr>
          <a:xfrm>
            <a:off x="5671659" y="2908657"/>
            <a:ext cx="3670904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2" name="Rectangle"/>
          <p:cNvSpPr>
            <a:spLocks noGrp="1"/>
          </p:cNvSpPr>
          <p:nvPr>
            <p:ph type="body" sz="quarter" idx="14"/>
          </p:nvPr>
        </p:nvSpPr>
        <p:spPr>
          <a:xfrm>
            <a:off x="10373604" y="2908657"/>
            <a:ext cx="367634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3" name="Rectangle"/>
          <p:cNvSpPr>
            <a:spLocks noGrp="1"/>
          </p:cNvSpPr>
          <p:nvPr>
            <p:ph type="body" sz="quarter" idx="15"/>
          </p:nvPr>
        </p:nvSpPr>
        <p:spPr>
          <a:xfrm>
            <a:off x="15080986" y="2908657"/>
            <a:ext cx="3679580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5" name="Line"/>
          <p:cNvSpPr/>
          <p:nvPr/>
        </p:nvSpPr>
        <p:spPr>
          <a:xfrm>
            <a:off x="960035" y="4729957"/>
            <a:ext cx="3680584" cy="1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6" name="Line"/>
          <p:cNvSpPr/>
          <p:nvPr/>
        </p:nvSpPr>
        <p:spPr>
          <a:xfrm>
            <a:off x="5671656" y="4729956"/>
            <a:ext cx="3670904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7" name="Line"/>
          <p:cNvSpPr/>
          <p:nvPr/>
        </p:nvSpPr>
        <p:spPr>
          <a:xfrm>
            <a:off x="10374819" y="4729956"/>
            <a:ext cx="3675357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8" name="Line"/>
          <p:cNvSpPr/>
          <p:nvPr/>
        </p:nvSpPr>
        <p:spPr>
          <a:xfrm>
            <a:off x="15080986" y="4749516"/>
            <a:ext cx="3679580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9" name="Rectangle"/>
          <p:cNvSpPr>
            <a:spLocks noGrp="1"/>
          </p:cNvSpPr>
          <p:nvPr>
            <p:ph type="body" sz="quarter" idx="16"/>
          </p:nvPr>
        </p:nvSpPr>
        <p:spPr>
          <a:xfrm>
            <a:off x="958006" y="5205113"/>
            <a:ext cx="3682617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0" name="Rectangle"/>
          <p:cNvSpPr>
            <a:spLocks noGrp="1"/>
          </p:cNvSpPr>
          <p:nvPr>
            <p:ph type="body" sz="quarter" idx="17"/>
          </p:nvPr>
        </p:nvSpPr>
        <p:spPr>
          <a:xfrm>
            <a:off x="5671659" y="5205113"/>
            <a:ext cx="3670904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1" name="Rectangle"/>
          <p:cNvSpPr>
            <a:spLocks noGrp="1"/>
          </p:cNvSpPr>
          <p:nvPr>
            <p:ph type="body" sz="quarter" idx="18"/>
          </p:nvPr>
        </p:nvSpPr>
        <p:spPr>
          <a:xfrm>
            <a:off x="10373598" y="5205113"/>
            <a:ext cx="3676347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2" name="Rectangle"/>
          <p:cNvSpPr>
            <a:spLocks noGrp="1"/>
          </p:cNvSpPr>
          <p:nvPr>
            <p:ph type="body" sz="quarter" idx="19"/>
          </p:nvPr>
        </p:nvSpPr>
        <p:spPr>
          <a:xfrm>
            <a:off x="15079765" y="5224677"/>
            <a:ext cx="3680571" cy="703949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3" name="Line"/>
          <p:cNvSpPr/>
          <p:nvPr/>
        </p:nvSpPr>
        <p:spPr>
          <a:xfrm>
            <a:off x="19791604" y="4729956"/>
            <a:ext cx="3683803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54" name="Rectangle"/>
          <p:cNvSpPr>
            <a:spLocks noGrp="1"/>
          </p:cNvSpPr>
          <p:nvPr>
            <p:ph type="body" sz="quarter" idx="20"/>
          </p:nvPr>
        </p:nvSpPr>
        <p:spPr>
          <a:xfrm>
            <a:off x="19788520" y="2907232"/>
            <a:ext cx="3686657" cy="1348896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55" name="Rectangle"/>
          <p:cNvSpPr>
            <a:spLocks noGrp="1"/>
          </p:cNvSpPr>
          <p:nvPr>
            <p:ph type="body" sz="quarter" idx="21"/>
          </p:nvPr>
        </p:nvSpPr>
        <p:spPr>
          <a:xfrm>
            <a:off x="19789178" y="5205114"/>
            <a:ext cx="3686657" cy="705905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0" name="Footer"/>
          <p:cNvSpPr txBox="1">
            <a:spLocks noGrp="1"/>
          </p:cNvSpPr>
          <p:nvPr>
            <p:ph type="body" sz="quarter" idx="22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C40022"/>
          </a:solidFill>
        </p:spPr>
        <p:txBody>
          <a:bodyPr anchor="ctr"/>
          <a:lstStyle>
            <a:lvl1pPr algn="ctr">
              <a:defRPr sz="9200" spc="23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US Thank You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965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966" name="one fanatical place   |  san antonio, tx 78218"/>
          <p:cNvSpPr txBox="1"/>
          <p:nvPr/>
        </p:nvSpPr>
        <p:spPr>
          <a:xfrm>
            <a:off x="2502991" y="5597798"/>
            <a:ext cx="7981672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one fanatical place   |  san antonio, tx 78218</a:t>
            </a:r>
          </a:p>
        </p:txBody>
      </p:sp>
      <p:sp>
        <p:nvSpPr>
          <p:cNvPr id="967" name="us sales: 1-800-961-2888  |  us support: 1-800-961-4454  |  www.rackspace.com"/>
          <p:cNvSpPr txBox="1"/>
          <p:nvPr/>
        </p:nvSpPr>
        <p:spPr>
          <a:xfrm>
            <a:off x="2502993" y="6283599"/>
            <a:ext cx="13186945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us sales: 1-800-961-2888  |  us support: 1-800-961-4454  |  www.rackspace.com</a:t>
            </a:r>
          </a:p>
        </p:txBody>
      </p:sp>
      <p:sp>
        <p:nvSpPr>
          <p:cNvPr id="968" name="U.S."/>
          <p:cNvSpPr txBox="1"/>
          <p:nvPr/>
        </p:nvSpPr>
        <p:spPr>
          <a:xfrm>
            <a:off x="22252332" y="-818428"/>
            <a:ext cx="106841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U.S.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US Thank You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990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991" name="one fanatical place   |  san antonio, tx 78218"/>
          <p:cNvSpPr txBox="1"/>
          <p:nvPr/>
        </p:nvSpPr>
        <p:spPr>
          <a:xfrm>
            <a:off x="2502991" y="5597798"/>
            <a:ext cx="7981672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one fanatical place   |  san antonio, tx 78218</a:t>
            </a:r>
          </a:p>
        </p:txBody>
      </p:sp>
      <p:sp>
        <p:nvSpPr>
          <p:cNvPr id="992" name="us sales: 1-800-961-2888  |  us support: 1-800-961-4454  |  www.rackspace.com"/>
          <p:cNvSpPr txBox="1"/>
          <p:nvPr/>
        </p:nvSpPr>
        <p:spPr>
          <a:xfrm>
            <a:off x="2502993" y="6283599"/>
            <a:ext cx="13186945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us sales: 1-800-961-2888  |  us support: 1-800-961-4454  |  www.rackspace.com</a:t>
            </a:r>
          </a:p>
        </p:txBody>
      </p:sp>
      <p:sp>
        <p:nvSpPr>
          <p:cNvPr id="993" name="U.S."/>
          <p:cNvSpPr txBox="1"/>
          <p:nvPr/>
        </p:nvSpPr>
        <p:spPr>
          <a:xfrm>
            <a:off x="22252332" y="-818428"/>
            <a:ext cx="106841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U.S.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UK Thank You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8 MILLINGTON ROAD  |  HAYES  |  MIDDLESEX  |  UB3 4AZ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8 MILLINGTON ROAD  |  HAYES  |  MIDDLESEX  |  UB3 4AZ</a:t>
            </a:r>
          </a:p>
        </p:txBody>
      </p:sp>
      <p:sp>
        <p:nvSpPr>
          <p:cNvPr id="1040" name="U.K. SALES: 020 8734 2600   |   U.K. SUPPORT: 020 8734 2700   |   WWW.RACKSPACE.CO.UK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U.K. SALES: 020 8734 2600   |   U.K. SUPPORT: 020 8734 2700   |   WWW.RACKSPACE.CO.UK</a:t>
            </a:r>
          </a:p>
        </p:txBody>
      </p:sp>
      <p:sp>
        <p:nvSpPr>
          <p:cNvPr id="1041" name="U.K."/>
          <p:cNvSpPr txBox="1"/>
          <p:nvPr/>
        </p:nvSpPr>
        <p:spPr>
          <a:xfrm>
            <a:off x="22252334" y="-818428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U.K.</a:t>
            </a:r>
          </a:p>
        </p:txBody>
      </p:sp>
      <p:sp>
        <p:nvSpPr>
          <p:cNvPr id="1042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043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UK Thank You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8 MILLINGTON ROAD  |  HAYES  |  MIDDLESEX  |  UB3 4AZ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8 MILLINGTON ROAD  |  HAYES  |  MIDDLESEX  |  UB3 4AZ</a:t>
            </a:r>
          </a:p>
        </p:txBody>
      </p:sp>
      <p:sp>
        <p:nvSpPr>
          <p:cNvPr id="1065" name="U.K. SALES: 020 8734 2600   |   U.K. SUPPORT: 020 8734 2700   |   WWW.RACKSPACE.CO.UK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U.K. SALES: 020 8734 2600   |   U.K. SUPPORT: 020 8734 2700   |   WWW.RACKSPACE.CO.UK</a:t>
            </a:r>
          </a:p>
        </p:txBody>
      </p:sp>
      <p:sp>
        <p:nvSpPr>
          <p:cNvPr id="1066" name="U.K."/>
          <p:cNvSpPr txBox="1"/>
          <p:nvPr/>
        </p:nvSpPr>
        <p:spPr>
          <a:xfrm>
            <a:off x="22252334" y="-818428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U.K.</a:t>
            </a:r>
          </a:p>
        </p:txBody>
      </p:sp>
      <p:sp>
        <p:nvSpPr>
          <p:cNvPr id="1067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068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US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/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38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/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40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/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/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/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41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C40022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F4222586-2AAD-634F-9D60-35066694264D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4666279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Red AUS Thank You 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63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65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66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E5C02704-6CD7-5642-9CBF-F9B7000D69EB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92117035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US Thank You 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88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90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91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A85C0D71-A2F2-B341-B60D-36E6B579E8D7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60572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2 Headed Column 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714357" indent="-257168" algn="ctr" defTabSz="825479">
              <a:lnSpc>
                <a:spcPct val="80000"/>
              </a:lnSpc>
              <a:spcBef>
                <a:spcPts val="0"/>
              </a:spcBef>
              <a:buClrTx/>
              <a:buFontTx/>
              <a:buChar char="▸"/>
              <a:defRPr sz="3600" b="1" spc="-51">
                <a:solidFill>
                  <a:srgbClr val="FFFFFF"/>
                </a:solidFill>
              </a:defRPr>
            </a:lvl2pPr>
            <a:lvl3pPr marL="1208284" indent="-293907" algn="ctr" defTabSz="825479">
              <a:lnSpc>
                <a:spcPct val="80000"/>
              </a:lnSpc>
              <a:spcBef>
                <a:spcPts val="0"/>
              </a:spcBef>
              <a:buClrTx/>
              <a:buSzPct val="100000"/>
              <a:buFontTx/>
              <a:defRPr sz="3600" b="1" spc="-51">
                <a:solidFill>
                  <a:srgbClr val="FFFFFF"/>
                </a:solidFill>
              </a:defRPr>
            </a:lvl3pPr>
            <a:lvl4pPr marL="1714457" indent="-342891" algn="ctr" defTabSz="825479">
              <a:lnSpc>
                <a:spcPct val="80000"/>
              </a:lnSpc>
              <a:spcBef>
                <a:spcPts val="0"/>
              </a:spcBef>
              <a:buClrTx/>
              <a:buFontTx/>
              <a:buChar char="▸"/>
              <a:defRPr sz="3600" b="1" spc="-51">
                <a:solidFill>
                  <a:srgbClr val="FFFFFF"/>
                </a:solidFill>
              </a:defRPr>
            </a:lvl4pPr>
            <a:lvl5pPr marL="2285943" indent="-457189" algn="ctr" defTabSz="825479">
              <a:lnSpc>
                <a:spcPct val="80000"/>
              </a:lnSpc>
              <a:spcBef>
                <a:spcPts val="0"/>
              </a:spcBef>
              <a:buClrTx/>
              <a:buSzPct val="100000"/>
              <a:buFontTx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Rectangle"/>
          <p:cNvSpPr>
            <a:spLocks noGrp="1"/>
          </p:cNvSpPr>
          <p:nvPr>
            <p:ph type="body" sz="half" idx="14"/>
          </p:nvPr>
        </p:nvSpPr>
        <p:spPr>
          <a:xfrm>
            <a:off x="1219361" y="4229101"/>
            <a:ext cx="9704065" cy="755332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7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418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Name Castle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image3.jpeg" descr="image3.jpeg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262"/>
            <a:ext cx="24387175" cy="13715743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Title Text"/>
          <p:cNvSpPr txBox="1">
            <a:spLocks noGrp="1"/>
          </p:cNvSpPr>
          <p:nvPr>
            <p:ph type="title"/>
          </p:nvPr>
        </p:nvSpPr>
        <p:spPr>
          <a:xfrm>
            <a:off x="1642749" y="3545802"/>
            <a:ext cx="21033939" cy="2651127"/>
          </a:xfrm>
          <a:prstGeom prst="rect">
            <a:avLst/>
          </a:prstGeom>
        </p:spPr>
        <p:txBody>
          <a:bodyPr/>
          <a:lstStyle>
            <a:lvl1pPr defTabSz="825479"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2750" y="7951116"/>
            <a:ext cx="20830713" cy="855135"/>
          </a:xfrm>
          <a:prstGeom prst="rect">
            <a:avLst/>
          </a:prstGeom>
        </p:spPr>
        <p:txBody>
          <a:bodyPr anchor="ctr"/>
          <a:lstStyle>
            <a:lvl1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1pPr>
            <a:lvl2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2pPr>
            <a:lvl3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3pPr>
            <a:lvl4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4pPr>
            <a:lvl5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8" name="Rectangle"/>
          <p:cNvSpPr>
            <a:spLocks noGrp="1"/>
          </p:cNvSpPr>
          <p:nvPr>
            <p:ph type="body" sz="quarter" idx="13"/>
          </p:nvPr>
        </p:nvSpPr>
        <p:spPr>
          <a:xfrm>
            <a:off x="1642748" y="8806250"/>
            <a:ext cx="20830715" cy="6461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825500"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FFFFFF"/>
                </a:solidFill>
              </a:defRPr>
            </a:lvl1pPr>
          </a:lstStyle>
          <a:p>
            <a:pPr marL="0" indent="0" defTabSz="825500"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Rectangle"/>
          <p:cNvSpPr>
            <a:spLocks noGrp="1"/>
          </p:cNvSpPr>
          <p:nvPr>
            <p:ph type="body" sz="quarter" idx="14"/>
          </p:nvPr>
        </p:nvSpPr>
        <p:spPr>
          <a:xfrm>
            <a:off x="1642748" y="6220071"/>
            <a:ext cx="20830715" cy="11604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Castle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3.jpeg" descr="image3.jpe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Title Text"/>
          <p:cNvSpPr txBox="1">
            <a:spLocks noGrp="1"/>
          </p:cNvSpPr>
          <p:nvPr>
            <p:ph type="title"/>
          </p:nvPr>
        </p:nvSpPr>
        <p:spPr>
          <a:xfrm>
            <a:off x="2524470" y="5941357"/>
            <a:ext cx="19338260" cy="1833286"/>
          </a:xfrm>
          <a:prstGeom prst="rect">
            <a:avLst/>
          </a:prstGeom>
        </p:spPr>
        <p:txBody>
          <a:bodyPr/>
          <a:lstStyle>
            <a:lvl1pPr algn="ctr" defTabSz="825479">
              <a:lnSpc>
                <a:spcPct val="80000"/>
              </a:lnSpc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7774641"/>
            <a:ext cx="20830713" cy="1833287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Racks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image4.png" descr="image4.pn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Title Text"/>
          <p:cNvSpPr txBox="1">
            <a:spLocks noGrp="1"/>
          </p:cNvSpPr>
          <p:nvPr>
            <p:ph type="title"/>
          </p:nvPr>
        </p:nvSpPr>
        <p:spPr>
          <a:xfrm>
            <a:off x="2524470" y="5941357"/>
            <a:ext cx="19338260" cy="1833286"/>
          </a:xfrm>
          <a:prstGeom prst="rect">
            <a:avLst/>
          </a:prstGeom>
        </p:spPr>
        <p:txBody>
          <a:bodyPr/>
          <a:lstStyle>
            <a:lvl1pPr algn="ctr" defTabSz="825479">
              <a:lnSpc>
                <a:spcPct val="80000"/>
              </a:lnSpc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7774637"/>
            <a:ext cx="20830713" cy="1690030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loser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roup"/>
          <p:cNvGrpSpPr/>
          <p:nvPr/>
        </p:nvGrpSpPr>
        <p:grpSpPr>
          <a:xfrm>
            <a:off x="10737983" y="3150348"/>
            <a:ext cx="2911237" cy="2995474"/>
            <a:chOff x="14" y="9"/>
            <a:chExt cx="2911235" cy="2995473"/>
          </a:xfrm>
        </p:grpSpPr>
        <p:sp>
          <p:nvSpPr>
            <p:cNvPr id="1303" name="Shape"/>
            <p:cNvSpPr/>
            <p:nvPr/>
          </p:nvSpPr>
          <p:spPr>
            <a:xfrm>
              <a:off x="14" y="287233"/>
              <a:ext cx="2207280" cy="270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304" name="Shape"/>
            <p:cNvSpPr/>
            <p:nvPr/>
          </p:nvSpPr>
          <p:spPr>
            <a:xfrm>
              <a:off x="793457" y="9"/>
              <a:ext cx="2117793" cy="28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306" name="Title Text"/>
          <p:cNvSpPr txBox="1">
            <a:spLocks noGrp="1"/>
          </p:cNvSpPr>
          <p:nvPr>
            <p:ph type="title"/>
          </p:nvPr>
        </p:nvSpPr>
        <p:spPr>
          <a:xfrm>
            <a:off x="2524470" y="6820204"/>
            <a:ext cx="19338260" cy="229339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70000"/>
              </a:lnSpc>
              <a:defRPr sz="17500" spc="-109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9423645"/>
            <a:ext cx="20830713" cy="2466581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, Sub and Bod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731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4" name="Test…"/>
          <p:cNvSpPr>
            <a:spLocks noGrp="1"/>
          </p:cNvSpPr>
          <p:nvPr>
            <p:ph type="body" idx="13"/>
          </p:nvPr>
        </p:nvSpPr>
        <p:spPr>
          <a:xfrm>
            <a:off x="1225455" y="3587438"/>
            <a:ext cx="21948460" cy="89598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Test</a:t>
            </a:r>
          </a:p>
          <a:p>
            <a:pPr lvl="1"/>
            <a:r>
              <a:t>Test 2</a:t>
            </a:r>
          </a:p>
          <a:p>
            <a:pPr lvl="2"/>
            <a:r>
              <a:t>Test 3</a:t>
            </a:r>
          </a:p>
          <a:p>
            <a:pPr lvl="3"/>
            <a:r>
              <a:t>Test 4</a:t>
            </a:r>
          </a:p>
          <a:p>
            <a:pPr lvl="4"/>
            <a:r>
              <a:t>Test 5</a:t>
            </a:r>
          </a:p>
        </p:txBody>
      </p:sp>
      <p:sp>
        <p:nvSpPr>
          <p:cNvPr id="14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89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and Bod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25457" y="2870201"/>
            <a:ext cx="21951635" cy="9620251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3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Column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0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03" name="Rectangle"/>
          <p:cNvSpPr>
            <a:spLocks noGrp="1"/>
          </p:cNvSpPr>
          <p:nvPr>
            <p:ph type="body" sz="half" idx="13"/>
          </p:nvPr>
        </p:nvSpPr>
        <p:spPr>
          <a:xfrm>
            <a:off x="1225455" y="3802135"/>
            <a:ext cx="9707240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4" name="Rectangle"/>
          <p:cNvSpPr>
            <a:spLocks noGrp="1"/>
          </p:cNvSpPr>
          <p:nvPr>
            <p:ph type="body" sz="half" idx="14"/>
          </p:nvPr>
        </p:nvSpPr>
        <p:spPr>
          <a:xfrm>
            <a:off x="13463753" y="3802135"/>
            <a:ext cx="9704064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19" name="Footer"/>
          <p:cNvSpPr txBox="1">
            <a:spLocks noGrp="1"/>
          </p:cNvSpPr>
          <p:nvPr>
            <p:ph type="body" sz="quarter" idx="15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Column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25458" y="3292475"/>
            <a:ext cx="9707239" cy="8861425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9" name="Rectangle"/>
          <p:cNvSpPr>
            <a:spLocks noGrp="1"/>
          </p:cNvSpPr>
          <p:nvPr>
            <p:ph type="body" sz="half" idx="13"/>
          </p:nvPr>
        </p:nvSpPr>
        <p:spPr>
          <a:xfrm>
            <a:off x="13463753" y="3292475"/>
            <a:ext cx="9704064" cy="88614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84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Headed Columns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360056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3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360056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1734" name="Rectangle"/>
          <p:cNvSpPr>
            <a:spLocks noGrp="1"/>
          </p:cNvSpPr>
          <p:nvPr>
            <p:ph type="body" sz="quarter" idx="14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36" name="Rectangle"/>
          <p:cNvSpPr>
            <a:spLocks noGrp="1"/>
          </p:cNvSpPr>
          <p:nvPr>
            <p:ph type="body" sz="half" idx="15"/>
          </p:nvPr>
        </p:nvSpPr>
        <p:spPr>
          <a:xfrm>
            <a:off x="1225455" y="4898553"/>
            <a:ext cx="9707240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Rectangle"/>
          <p:cNvSpPr>
            <a:spLocks noGrp="1"/>
          </p:cNvSpPr>
          <p:nvPr>
            <p:ph type="body" sz="half" idx="16"/>
          </p:nvPr>
        </p:nvSpPr>
        <p:spPr>
          <a:xfrm>
            <a:off x="13463753" y="4898553"/>
            <a:ext cx="9704064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2" name="Footer"/>
          <p:cNvSpPr txBox="1">
            <a:spLocks noGrp="1"/>
          </p:cNvSpPr>
          <p:nvPr>
            <p:ph type="body" sz="quarter" idx="17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Head Column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1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180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3" name="Rectangle"/>
          <p:cNvSpPr>
            <a:spLocks noGrp="1"/>
          </p:cNvSpPr>
          <p:nvPr>
            <p:ph type="body" sz="half" idx="14"/>
          </p:nvPr>
        </p:nvSpPr>
        <p:spPr>
          <a:xfrm>
            <a:off x="1216184" y="4229101"/>
            <a:ext cx="9707240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4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291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19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219361" y="146308"/>
            <a:ext cx="21948459" cy="2273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2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 w Title and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8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0" name="Rectangle"/>
          <p:cNvSpPr>
            <a:spLocks noGrp="1"/>
          </p:cNvSpPr>
          <p:nvPr>
            <p:ph type="body" sz="quarter" idx="15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2" name="Navigator…"/>
          <p:cNvSpPr txBox="1">
            <a:spLocks noGrp="1"/>
          </p:cNvSpPr>
          <p:nvPr>
            <p:ph type="body" sz="quarter" idx="16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1873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9111851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874" name="Architect…"/>
          <p:cNvSpPr txBox="1">
            <a:spLocks noGrp="1"/>
          </p:cNvSpPr>
          <p:nvPr>
            <p:ph type="body" sz="quarter" idx="18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8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89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 w Title 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8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9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41" name="Navigator…"/>
          <p:cNvSpPr txBox="1">
            <a:spLocks noGrp="1"/>
          </p:cNvSpPr>
          <p:nvPr>
            <p:ph type="body" sz="quarter" idx="15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1942" name="Architect…"/>
          <p:cNvSpPr txBox="1">
            <a:spLocks noGrp="1"/>
          </p:cNvSpPr>
          <p:nvPr>
            <p:ph type="body" sz="quarter" idx="16"/>
          </p:nvPr>
        </p:nvSpPr>
        <p:spPr>
          <a:xfrm>
            <a:off x="9128523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943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58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hart &amp; Body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3603171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8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9" name="Object"/>
          <p:cNvSpPr txBox="1">
            <a:spLocks noGrp="1"/>
          </p:cNvSpPr>
          <p:nvPr>
            <p:ph idx="3"/>
          </p:nvPr>
        </p:nvSpPr>
        <p:spPr>
          <a:xfrm>
            <a:off x="1219359" y="5166500"/>
            <a:ext cx="21948460" cy="7203457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sp>
        <p:nvSpPr>
          <p:cNvPr id="2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24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hart &amp; body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2928425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74" name="Object"/>
          <p:cNvSpPr txBox="1">
            <a:spLocks noGrp="1"/>
          </p:cNvSpPr>
          <p:nvPr>
            <p:ph idx="3"/>
          </p:nvPr>
        </p:nvSpPr>
        <p:spPr>
          <a:xfrm>
            <a:off x="1219359" y="4389579"/>
            <a:ext cx="21948460" cy="7789725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sp>
        <p:nvSpPr>
          <p:cNvPr id="2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202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Onl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202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52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&amp; Sub Onl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731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1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16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Ico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5465178"/>
            <a:ext cx="4823213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5" name="Line"/>
          <p:cNvSpPr/>
          <p:nvPr/>
        </p:nvSpPr>
        <p:spPr>
          <a:xfrm>
            <a:off x="1219361" y="7275012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06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5465178"/>
            <a:ext cx="4823215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7" name="Line"/>
          <p:cNvSpPr/>
          <p:nvPr/>
        </p:nvSpPr>
        <p:spPr>
          <a:xfrm>
            <a:off x="9927220" y="7275012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08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5450610"/>
            <a:ext cx="4823213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9" name="Line"/>
          <p:cNvSpPr/>
          <p:nvPr/>
        </p:nvSpPr>
        <p:spPr>
          <a:xfrm>
            <a:off x="18344604" y="7260444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10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7750178"/>
            <a:ext cx="4826631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1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7750178"/>
            <a:ext cx="4823453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2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7735610"/>
            <a:ext cx="4823453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28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4 Ico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7" name="Line"/>
          <p:cNvSpPr/>
          <p:nvPr/>
        </p:nvSpPr>
        <p:spPr>
          <a:xfrm>
            <a:off x="1219361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78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9" name="Line"/>
          <p:cNvSpPr/>
          <p:nvPr/>
        </p:nvSpPr>
        <p:spPr>
          <a:xfrm>
            <a:off x="6927776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0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1" name="Line"/>
          <p:cNvSpPr/>
          <p:nvPr/>
        </p:nvSpPr>
        <p:spPr>
          <a:xfrm>
            <a:off x="12636189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2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3" name="Line"/>
          <p:cNvSpPr/>
          <p:nvPr/>
        </p:nvSpPr>
        <p:spPr>
          <a:xfrm>
            <a:off x="18344604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4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7735892"/>
            <a:ext cx="4826631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5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7735892"/>
            <a:ext cx="4820279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6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7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03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5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2905370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Line"/>
          <p:cNvSpPr/>
          <p:nvPr/>
        </p:nvSpPr>
        <p:spPr>
          <a:xfrm>
            <a:off x="1219361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3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2905370"/>
            <a:ext cx="4823215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4" name="Line"/>
          <p:cNvSpPr/>
          <p:nvPr/>
        </p:nvSpPr>
        <p:spPr>
          <a:xfrm>
            <a:off x="9927220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5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2890802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6" name="Line"/>
          <p:cNvSpPr/>
          <p:nvPr/>
        </p:nvSpPr>
        <p:spPr>
          <a:xfrm>
            <a:off x="18344604" y="4700644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7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5190374"/>
            <a:ext cx="4826631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8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5190374"/>
            <a:ext cx="4823453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9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5175801"/>
            <a:ext cx="4823453" cy="708836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7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4 Colum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4" name="Line"/>
          <p:cNvSpPr/>
          <p:nvPr/>
        </p:nvSpPr>
        <p:spPr>
          <a:xfrm>
            <a:off x="1219361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5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6" name="Line"/>
          <p:cNvSpPr/>
          <p:nvPr/>
        </p:nvSpPr>
        <p:spPr>
          <a:xfrm>
            <a:off x="6927776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7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8" name="Line"/>
          <p:cNvSpPr/>
          <p:nvPr/>
        </p:nvSpPr>
        <p:spPr>
          <a:xfrm>
            <a:off x="12636189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9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0" name="Line"/>
          <p:cNvSpPr/>
          <p:nvPr/>
        </p:nvSpPr>
        <p:spPr>
          <a:xfrm>
            <a:off x="18344604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31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5187737"/>
            <a:ext cx="4826631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2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5187737"/>
            <a:ext cx="4820279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3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4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50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1534013" y="2706947"/>
            <a:ext cx="21477795" cy="830211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spcBef>
                <a:spcPts val="1800"/>
              </a:spcBef>
              <a:defRPr sz="11200" spc="-71">
                <a:solidFill>
                  <a:srgbClr val="2E323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Line"/>
          <p:cNvSpPr/>
          <p:nvPr/>
        </p:nvSpPr>
        <p:spPr>
          <a:xfrm flipV="1">
            <a:off x="1295402" y="2291381"/>
            <a:ext cx="1" cy="9133238"/>
          </a:xfrm>
          <a:prstGeom prst="line">
            <a:avLst/>
          </a:prstGeom>
          <a:ln w="50800">
            <a:solidFill>
              <a:srgbClr val="C40022"/>
            </a:solidFill>
            <a:miter/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Blank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28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Agenda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sz="9200" spc="23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and Bod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5" name="Body Level One…"/>
          <p:cNvSpPr txBox="1">
            <a:spLocks noGrp="1"/>
          </p:cNvSpPr>
          <p:nvPr>
            <p:ph type="body" idx="1"/>
          </p:nvPr>
        </p:nvSpPr>
        <p:spPr>
          <a:xfrm>
            <a:off x="1225457" y="2908300"/>
            <a:ext cx="21951635" cy="9620250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60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Column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68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69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0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1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2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3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4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5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6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7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8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9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0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1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2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3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4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5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6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7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8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9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0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1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2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3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4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5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6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7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8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9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0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1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2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3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4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5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6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7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9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10" name="Rectangle"/>
          <p:cNvSpPr>
            <a:spLocks noGrp="1"/>
          </p:cNvSpPr>
          <p:nvPr>
            <p:ph type="body" sz="half" idx="13"/>
          </p:nvPr>
        </p:nvSpPr>
        <p:spPr>
          <a:xfrm>
            <a:off x="1225455" y="3685863"/>
            <a:ext cx="9707240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1" name="Rectangle"/>
          <p:cNvSpPr>
            <a:spLocks noGrp="1"/>
          </p:cNvSpPr>
          <p:nvPr>
            <p:ph type="body" sz="half" idx="14"/>
          </p:nvPr>
        </p:nvSpPr>
        <p:spPr>
          <a:xfrm>
            <a:off x="13463753" y="3685863"/>
            <a:ext cx="9704064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26" name="Footer"/>
          <p:cNvSpPr txBox="1">
            <a:spLocks noGrp="1"/>
          </p:cNvSpPr>
          <p:nvPr>
            <p:ph type="body" sz="quarter" idx="15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25458" y="3292475"/>
            <a:ext cx="9707239" cy="8861425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6" name="Rectangle"/>
          <p:cNvSpPr>
            <a:spLocks noGrp="1"/>
          </p:cNvSpPr>
          <p:nvPr>
            <p:ph type="body" sz="half" idx="13"/>
          </p:nvPr>
        </p:nvSpPr>
        <p:spPr>
          <a:xfrm>
            <a:off x="13463753" y="3292475"/>
            <a:ext cx="9704064" cy="88614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91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Headed Columns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99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0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1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2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3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4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5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6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7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8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9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0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1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2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3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4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5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6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7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8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9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0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1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2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3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4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5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6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7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8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9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0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1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2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3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4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5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6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7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8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360056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0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360056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3241" name="Rectangle"/>
          <p:cNvSpPr>
            <a:spLocks noGrp="1"/>
          </p:cNvSpPr>
          <p:nvPr>
            <p:ph type="body" sz="quarter" idx="14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43" name="Rectangle"/>
          <p:cNvSpPr>
            <a:spLocks noGrp="1"/>
          </p:cNvSpPr>
          <p:nvPr>
            <p:ph type="body" sz="half" idx="15"/>
          </p:nvPr>
        </p:nvSpPr>
        <p:spPr>
          <a:xfrm>
            <a:off x="1225455" y="4898553"/>
            <a:ext cx="9707240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4" name="Rectangle"/>
          <p:cNvSpPr>
            <a:spLocks noGrp="1"/>
          </p:cNvSpPr>
          <p:nvPr>
            <p:ph type="body" sz="half" idx="16"/>
          </p:nvPr>
        </p:nvSpPr>
        <p:spPr>
          <a:xfrm>
            <a:off x="13463753" y="4898553"/>
            <a:ext cx="9704064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59" name="Footer"/>
          <p:cNvSpPr txBox="1">
            <a:spLocks noGrp="1"/>
          </p:cNvSpPr>
          <p:nvPr>
            <p:ph type="body" sz="quarter" idx="17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Head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8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3309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10" name="Rectangle"/>
          <p:cNvSpPr>
            <a:spLocks noGrp="1"/>
          </p:cNvSpPr>
          <p:nvPr>
            <p:ph type="body" sz="half" idx="14"/>
          </p:nvPr>
        </p:nvSpPr>
        <p:spPr>
          <a:xfrm>
            <a:off x="1216184" y="4229101"/>
            <a:ext cx="9707240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1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291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>
            <a:lvl1pPr marL="203200" indent="-203200">
              <a:buClr>
                <a:srgbClr val="FFFFFF"/>
              </a:buClr>
              <a:buSzPct val="100000"/>
              <a:defRPr>
                <a:solidFill>
                  <a:srgbClr val="FFFFFF"/>
                </a:solidFill>
              </a:defRPr>
            </a:lvl1pPr>
          </a:lstStyle>
          <a:p>
            <a:pPr marL="203200" indent="-203200">
              <a:buClr>
                <a:srgbClr val="FFFFFF"/>
              </a:buClr>
              <a:buSzPct val="100000"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26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 w Title and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5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6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7" name="Rectangle"/>
          <p:cNvSpPr>
            <a:spLocks noGrp="1"/>
          </p:cNvSpPr>
          <p:nvPr>
            <p:ph type="body" sz="quarter" idx="15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79" name="Navigator…"/>
          <p:cNvSpPr txBox="1">
            <a:spLocks noGrp="1"/>
          </p:cNvSpPr>
          <p:nvPr>
            <p:ph type="body" sz="quarter" idx="16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3380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9111851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381" name="Architect…"/>
          <p:cNvSpPr txBox="1">
            <a:spLocks noGrp="1"/>
          </p:cNvSpPr>
          <p:nvPr>
            <p:ph type="body" sz="quarter" idx="18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96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5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6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48" name="Navigator…"/>
          <p:cNvSpPr txBox="1">
            <a:spLocks noGrp="1"/>
          </p:cNvSpPr>
          <p:nvPr>
            <p:ph type="body" sz="quarter" idx="15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3449" name="Architect…"/>
          <p:cNvSpPr txBox="1">
            <a:spLocks noGrp="1"/>
          </p:cNvSpPr>
          <p:nvPr>
            <p:ph type="body" sz="quarter" idx="16"/>
          </p:nvPr>
        </p:nvSpPr>
        <p:spPr>
          <a:xfrm>
            <a:off x="9097563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450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6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hart &amp; Body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3567107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1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15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6" name="Object"/>
          <p:cNvSpPr txBox="1">
            <a:spLocks noGrp="1"/>
          </p:cNvSpPr>
          <p:nvPr>
            <p:ph idx="3"/>
          </p:nvPr>
        </p:nvSpPr>
        <p:spPr>
          <a:xfrm>
            <a:off x="1216187" y="4967392"/>
            <a:ext cx="21951631" cy="7366498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sp>
        <p:nvSpPr>
          <p:cNvPr id="35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31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Half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/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/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/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/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7" name="Rectangle"/>
          <p:cNvSpPr>
            <a:spLocks noGrp="1"/>
          </p:cNvSpPr>
          <p:nvPr>
            <p:ph type="body" sz="quarter" idx="13"/>
          </p:nvPr>
        </p:nvSpPr>
        <p:spPr>
          <a:xfrm>
            <a:off x="1217329" y="8145746"/>
            <a:ext cx="9704065" cy="396998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78" name="Rectangle"/>
          <p:cNvSpPr>
            <a:spLocks noGrp="1"/>
          </p:cNvSpPr>
          <p:nvPr>
            <p:ph type="body" sz="quarter" idx="14"/>
          </p:nvPr>
        </p:nvSpPr>
        <p:spPr>
          <a:xfrm>
            <a:off x="13574844" y="8145746"/>
            <a:ext cx="9704064" cy="396998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79" name="Rectangle"/>
          <p:cNvSpPr>
            <a:spLocks noGrp="1"/>
          </p:cNvSpPr>
          <p:nvPr>
            <p:ph type="body" sz="quarter" idx="15"/>
          </p:nvPr>
        </p:nvSpPr>
        <p:spPr>
          <a:xfrm>
            <a:off x="5674415" y="3567106"/>
            <a:ext cx="17604492" cy="971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spcBef>
                <a:spcPts val="0"/>
              </a:spcBef>
              <a:buClrTx/>
              <a:buSzTx/>
              <a:buFontTx/>
              <a:buNone/>
              <a:defRPr sz="4600" b="1"/>
            </a:lvl1pPr>
          </a:lstStyle>
          <a:p>
            <a:pPr marL="0" indent="0" defTabSz="825500">
              <a:spcBef>
                <a:spcPts val="0"/>
              </a:spcBef>
              <a:buClrTx/>
              <a:buSzTx/>
              <a:buFontTx/>
              <a:buNone/>
              <a:defRPr sz="4600" b="1"/>
            </a:pPr>
            <a:endParaRPr/>
          </a:p>
        </p:txBody>
      </p:sp>
      <p:sp>
        <p:nvSpPr>
          <p:cNvPr id="380" name="Rectangle"/>
          <p:cNvSpPr>
            <a:spLocks noGrp="1"/>
          </p:cNvSpPr>
          <p:nvPr>
            <p:ph type="body" sz="quarter" idx="16"/>
          </p:nvPr>
        </p:nvSpPr>
        <p:spPr>
          <a:xfrm>
            <a:off x="5674467" y="4791008"/>
            <a:ext cx="17604492" cy="191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25500">
              <a:spcBef>
                <a:spcPts val="2400"/>
              </a:spcBef>
              <a:buClrTx/>
              <a:buSzTx/>
              <a:buFontTx/>
              <a:buNone/>
              <a:defRPr sz="3600"/>
            </a:lvl1pPr>
          </a:lstStyle>
          <a:p>
            <a:pPr marL="0" indent="0" defTabSz="825500">
              <a:spcBef>
                <a:spcPts val="2400"/>
              </a:spcBef>
              <a:buClrTx/>
              <a:buSzTx/>
              <a:buFontTx/>
              <a:buNone/>
              <a:defRPr sz="3600"/>
            </a:pPr>
            <a:endParaRPr/>
          </a:p>
        </p:txBody>
      </p:sp>
      <p:sp>
        <p:nvSpPr>
          <p:cNvPr id="381" name="Rectangle"/>
          <p:cNvSpPr>
            <a:spLocks noGrp="1"/>
          </p:cNvSpPr>
          <p:nvPr>
            <p:ph type="body" sz="quarter" idx="17"/>
          </p:nvPr>
        </p:nvSpPr>
        <p:spPr>
          <a:xfrm>
            <a:off x="1217325" y="6857935"/>
            <a:ext cx="22061632" cy="914401"/>
          </a:xfrm>
          <a:prstGeom prst="rect">
            <a:avLst/>
          </a:prstGeom>
          <a:solidFill>
            <a:srgbClr val="C40022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3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hart &amp; body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39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0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1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2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3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4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5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6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7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8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9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0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1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2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3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4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5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6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7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8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9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0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1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2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3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4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5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6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7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8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9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0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1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2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3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4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5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6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7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8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2928425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81" name="Object"/>
          <p:cNvSpPr txBox="1">
            <a:spLocks noGrp="1"/>
          </p:cNvSpPr>
          <p:nvPr>
            <p:ph idx="3"/>
          </p:nvPr>
        </p:nvSpPr>
        <p:spPr>
          <a:xfrm>
            <a:off x="1216183" y="4486750"/>
            <a:ext cx="21951636" cy="7692550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sp>
        <p:nvSpPr>
          <p:cNvPr id="3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96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Onl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5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&amp; Sub Onl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08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23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Ico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1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6216993"/>
            <a:ext cx="4823213" cy="582777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2" name="Line"/>
          <p:cNvSpPr/>
          <p:nvPr/>
        </p:nvSpPr>
        <p:spPr>
          <a:xfrm>
            <a:off x="1219361" y="7275018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3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6216993"/>
            <a:ext cx="4823215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4" name="Line"/>
          <p:cNvSpPr/>
          <p:nvPr/>
        </p:nvSpPr>
        <p:spPr>
          <a:xfrm>
            <a:off x="9927220" y="7275018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5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620242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6" name="Line"/>
          <p:cNvSpPr/>
          <p:nvPr/>
        </p:nvSpPr>
        <p:spPr>
          <a:xfrm>
            <a:off x="18344604" y="7260450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7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7750175"/>
            <a:ext cx="4826631" cy="451399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8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7750175"/>
            <a:ext cx="4823453" cy="452856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9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7735607"/>
            <a:ext cx="4823453" cy="452856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3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4 Ico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6202706"/>
            <a:ext cx="4823213" cy="582777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4" name="Line"/>
          <p:cNvSpPr/>
          <p:nvPr/>
        </p:nvSpPr>
        <p:spPr>
          <a:xfrm>
            <a:off x="1219361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5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6" name="Line"/>
          <p:cNvSpPr/>
          <p:nvPr/>
        </p:nvSpPr>
        <p:spPr>
          <a:xfrm>
            <a:off x="6927776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7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8" name="Line"/>
          <p:cNvSpPr/>
          <p:nvPr/>
        </p:nvSpPr>
        <p:spPr>
          <a:xfrm>
            <a:off x="12636189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9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0" name="Line"/>
          <p:cNvSpPr/>
          <p:nvPr/>
        </p:nvSpPr>
        <p:spPr>
          <a:xfrm>
            <a:off x="18344604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91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7735892"/>
            <a:ext cx="4826631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2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7735892"/>
            <a:ext cx="4820279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3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4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10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18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19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0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1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2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3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4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5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6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7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8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9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0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1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2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3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4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5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6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7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8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9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0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1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2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3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4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5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6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7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8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9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0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1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2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3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4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5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6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7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73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4074" name="Line"/>
          <p:cNvSpPr/>
          <p:nvPr/>
        </p:nvSpPr>
        <p:spPr>
          <a:xfrm>
            <a:off x="1219361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5" name="Rectangle"/>
          <p:cNvSpPr>
            <a:spLocks noGrp="1"/>
          </p:cNvSpPr>
          <p:nvPr>
            <p:ph type="body" sz="quarter" idx="14"/>
          </p:nvPr>
        </p:nvSpPr>
        <p:spPr>
          <a:xfrm>
            <a:off x="9781983" y="2905370"/>
            <a:ext cx="4823215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6" name="Line"/>
          <p:cNvSpPr/>
          <p:nvPr/>
        </p:nvSpPr>
        <p:spPr>
          <a:xfrm>
            <a:off x="9927220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7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890802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8" name="Line"/>
          <p:cNvSpPr/>
          <p:nvPr/>
        </p:nvSpPr>
        <p:spPr>
          <a:xfrm>
            <a:off x="18344604" y="4700644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9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5190374"/>
            <a:ext cx="4826631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0" name="Rectangle"/>
          <p:cNvSpPr>
            <a:spLocks noGrp="1"/>
          </p:cNvSpPr>
          <p:nvPr>
            <p:ph type="body" sz="quarter" idx="17"/>
          </p:nvPr>
        </p:nvSpPr>
        <p:spPr>
          <a:xfrm>
            <a:off x="9781863" y="5190374"/>
            <a:ext cx="4823453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1" name="Rectangle"/>
          <p:cNvSpPr>
            <a:spLocks noGrp="1"/>
          </p:cNvSpPr>
          <p:nvPr>
            <p:ph type="body" sz="quarter" idx="18"/>
          </p:nvPr>
        </p:nvSpPr>
        <p:spPr>
          <a:xfrm>
            <a:off x="18344364" y="5175801"/>
            <a:ext cx="4823453" cy="708836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2" name="Body Level One…"/>
          <p:cNvSpPr txBox="1">
            <a:spLocks noGrp="1"/>
          </p:cNvSpPr>
          <p:nvPr>
            <p:ph type="body" sz="quarter" idx="19"/>
          </p:nvPr>
        </p:nvSpPr>
        <p:spPr>
          <a:xfrm>
            <a:off x="1219359" y="2905370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4 Colum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3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45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4146" name="Line"/>
          <p:cNvSpPr/>
          <p:nvPr/>
        </p:nvSpPr>
        <p:spPr>
          <a:xfrm>
            <a:off x="1219361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47" name="Rectangle"/>
          <p:cNvSpPr>
            <a:spLocks noGrp="1"/>
          </p:cNvSpPr>
          <p:nvPr>
            <p:ph type="body" sz="quarter" idx="14"/>
          </p:nvPr>
        </p:nvSpPr>
        <p:spPr>
          <a:xfrm>
            <a:off x="6927776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8" name="Line"/>
          <p:cNvSpPr/>
          <p:nvPr/>
        </p:nvSpPr>
        <p:spPr>
          <a:xfrm>
            <a:off x="6927776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49" name="Rectangle"/>
          <p:cNvSpPr>
            <a:spLocks noGrp="1"/>
          </p:cNvSpPr>
          <p:nvPr>
            <p:ph type="body" sz="quarter" idx="15"/>
          </p:nvPr>
        </p:nvSpPr>
        <p:spPr>
          <a:xfrm>
            <a:off x="12636191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0" name="Line"/>
          <p:cNvSpPr/>
          <p:nvPr/>
        </p:nvSpPr>
        <p:spPr>
          <a:xfrm>
            <a:off x="12636189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51" name="Rectangle"/>
          <p:cNvSpPr>
            <a:spLocks noGrp="1"/>
          </p:cNvSpPr>
          <p:nvPr>
            <p:ph type="body" sz="quarter" idx="16"/>
          </p:nvPr>
        </p:nvSpPr>
        <p:spPr>
          <a:xfrm>
            <a:off x="18344604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2" name="Line"/>
          <p:cNvSpPr/>
          <p:nvPr/>
        </p:nvSpPr>
        <p:spPr>
          <a:xfrm>
            <a:off x="18344604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53" name="Rectangle"/>
          <p:cNvSpPr>
            <a:spLocks noGrp="1"/>
          </p:cNvSpPr>
          <p:nvPr>
            <p:ph type="body" sz="quarter" idx="17"/>
          </p:nvPr>
        </p:nvSpPr>
        <p:spPr>
          <a:xfrm>
            <a:off x="1216186" y="5187737"/>
            <a:ext cx="4826631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4" name="Rectangle"/>
          <p:cNvSpPr>
            <a:spLocks noGrp="1"/>
          </p:cNvSpPr>
          <p:nvPr>
            <p:ph type="body" sz="quarter" idx="18"/>
          </p:nvPr>
        </p:nvSpPr>
        <p:spPr>
          <a:xfrm>
            <a:off x="6928755" y="5187737"/>
            <a:ext cx="4820279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5" name="Rectangle"/>
          <p:cNvSpPr>
            <a:spLocks noGrp="1"/>
          </p:cNvSpPr>
          <p:nvPr>
            <p:ph type="body" sz="quarter" idx="19"/>
          </p:nvPr>
        </p:nvSpPr>
        <p:spPr>
          <a:xfrm>
            <a:off x="12634972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6" name="Rectangle"/>
          <p:cNvSpPr>
            <a:spLocks noGrp="1"/>
          </p:cNvSpPr>
          <p:nvPr>
            <p:ph type="body" sz="quarter" idx="20"/>
          </p:nvPr>
        </p:nvSpPr>
        <p:spPr>
          <a:xfrm>
            <a:off x="18344364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7" name="Body Level One…"/>
          <p:cNvSpPr txBox="1">
            <a:spLocks noGrp="1"/>
          </p:cNvSpPr>
          <p:nvPr>
            <p:ph type="body" sz="quarter" idx="21"/>
          </p:nvPr>
        </p:nvSpPr>
        <p:spPr>
          <a:xfrm>
            <a:off x="1219359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Agenda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sz="9200" spc="2300">
                <a:solidFill>
                  <a:srgbClr val="2E3238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38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Rectangle"/>
          <p:cNvSpPr/>
          <p:nvPr/>
        </p:nvSpPr>
        <p:spPr>
          <a:xfrm>
            <a:off x="554968" y="332319"/>
            <a:ext cx="23274067" cy="5736992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189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endParaRPr sz="1800"/>
          </a:p>
        </p:txBody>
      </p:sp>
      <p:sp>
        <p:nvSpPr>
          <p:cNvPr id="4498" name="DO NOT USE PAGES…"/>
          <p:cNvSpPr txBox="1"/>
          <p:nvPr/>
        </p:nvSpPr>
        <p:spPr>
          <a:xfrm>
            <a:off x="554968" y="798291"/>
            <a:ext cx="23274067" cy="4805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189">
              <a:defRPr sz="9600" b="1" cap="all">
                <a:solidFill>
                  <a:srgbClr val="FFFFFF"/>
                </a:solidFill>
              </a:defRPr>
            </a:pPr>
            <a:r>
              <a:rPr sz="9600"/>
              <a:t>DO NOT USE PAGES </a:t>
            </a:r>
          </a:p>
          <a:p>
            <a:pPr defTabSz="457189">
              <a:defRPr sz="9600" b="1" cap="all">
                <a:solidFill>
                  <a:srgbClr val="FFFFFF"/>
                </a:solidFill>
              </a:defRPr>
            </a:pPr>
            <a:r>
              <a:rPr sz="9600"/>
              <a:t>that appear after this layout. </a:t>
            </a:r>
          </a:p>
          <a:p>
            <a:pPr defTabSz="457189">
              <a:defRPr sz="8000">
                <a:solidFill>
                  <a:srgbClr val="FFFFFF"/>
                </a:solidFill>
              </a:defRPr>
            </a:pPr>
            <a:r>
              <a:rPr sz="8000"/>
              <a:t>They are not template approved.</a:t>
            </a:r>
          </a:p>
        </p:txBody>
      </p:sp>
      <p:grpSp>
        <p:nvGrpSpPr>
          <p:cNvPr id="4504" name="Group"/>
          <p:cNvGrpSpPr/>
          <p:nvPr/>
        </p:nvGrpSpPr>
        <p:grpSpPr>
          <a:xfrm>
            <a:off x="9263421" y="7111365"/>
            <a:ext cx="5857171" cy="5857170"/>
            <a:chOff x="0" y="0"/>
            <a:chExt cx="5857169" cy="5857169"/>
          </a:xfrm>
        </p:grpSpPr>
        <p:grpSp>
          <p:nvGrpSpPr>
            <p:cNvPr id="4502" name="Group"/>
            <p:cNvGrpSpPr/>
            <p:nvPr/>
          </p:nvGrpSpPr>
          <p:grpSpPr>
            <a:xfrm>
              <a:off x="136879" y="136879"/>
              <a:ext cx="5583411" cy="5583411"/>
              <a:chOff x="0" y="0"/>
              <a:chExt cx="5583409" cy="5583409"/>
            </a:xfrm>
          </p:grpSpPr>
          <p:sp>
            <p:nvSpPr>
              <p:cNvPr id="4499" name="Shape"/>
              <p:cNvSpPr/>
              <p:nvPr/>
            </p:nvSpPr>
            <p:spPr>
              <a:xfrm>
                <a:off x="0" y="0"/>
                <a:ext cx="5583410" cy="5583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26" y="0"/>
                    </a:move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lnTo>
                      <a:pt x="0" y="6326"/>
                    </a:lnTo>
                    <a:lnTo>
                      <a:pt x="6326" y="0"/>
                    </a:lnTo>
                    <a:close/>
                    <a:moveTo>
                      <a:pt x="4418" y="8176"/>
                    </a:moveTo>
                    <a:cubicBezTo>
                      <a:pt x="4077" y="8176"/>
                      <a:pt x="3786" y="8227"/>
                      <a:pt x="3545" y="8330"/>
                    </a:cubicBezTo>
                    <a:cubicBezTo>
                      <a:pt x="3305" y="8433"/>
                      <a:pt x="3120" y="8582"/>
                      <a:pt x="2992" y="8779"/>
                    </a:cubicBezTo>
                    <a:cubicBezTo>
                      <a:pt x="2864" y="8975"/>
                      <a:pt x="2800" y="9186"/>
                      <a:pt x="2800" y="9412"/>
                    </a:cubicBezTo>
                    <a:cubicBezTo>
                      <a:pt x="2800" y="9763"/>
                      <a:pt x="2936" y="10060"/>
                      <a:pt x="3208" y="10304"/>
                    </a:cubicBezTo>
                    <a:cubicBezTo>
                      <a:pt x="3402" y="10477"/>
                      <a:pt x="3738" y="10623"/>
                      <a:pt x="4218" y="10742"/>
                    </a:cubicBezTo>
                    <a:cubicBezTo>
                      <a:pt x="4591" y="10835"/>
                      <a:pt x="4830" y="10899"/>
                      <a:pt x="4934" y="10936"/>
                    </a:cubicBezTo>
                    <a:cubicBezTo>
                      <a:pt x="5088" y="10990"/>
                      <a:pt x="5195" y="11054"/>
                      <a:pt x="5256" y="11128"/>
                    </a:cubicBezTo>
                    <a:cubicBezTo>
                      <a:pt x="5318" y="11201"/>
                      <a:pt x="5349" y="11290"/>
                      <a:pt x="5349" y="11395"/>
                    </a:cubicBezTo>
                    <a:cubicBezTo>
                      <a:pt x="5349" y="11558"/>
                      <a:pt x="5276" y="11701"/>
                      <a:pt x="5129" y="11823"/>
                    </a:cubicBezTo>
                    <a:cubicBezTo>
                      <a:pt x="4983" y="11945"/>
                      <a:pt x="4766" y="12006"/>
                      <a:pt x="4478" y="12006"/>
                    </a:cubicBezTo>
                    <a:cubicBezTo>
                      <a:pt x="4206" y="12006"/>
                      <a:pt x="3990" y="11937"/>
                      <a:pt x="3830" y="11800"/>
                    </a:cubicBezTo>
                    <a:cubicBezTo>
                      <a:pt x="3669" y="11663"/>
                      <a:pt x="3563" y="11449"/>
                      <a:pt x="3511" y="11156"/>
                    </a:cubicBezTo>
                    <a:lnTo>
                      <a:pt x="2640" y="11241"/>
                    </a:lnTo>
                    <a:cubicBezTo>
                      <a:pt x="2698" y="11737"/>
                      <a:pt x="2878" y="12114"/>
                      <a:pt x="3178" y="12373"/>
                    </a:cubicBezTo>
                    <a:cubicBezTo>
                      <a:pt x="3478" y="12632"/>
                      <a:pt x="3909" y="12762"/>
                      <a:pt x="4469" y="12762"/>
                    </a:cubicBezTo>
                    <a:cubicBezTo>
                      <a:pt x="4854" y="12762"/>
                      <a:pt x="5175" y="12708"/>
                      <a:pt x="5433" y="12600"/>
                    </a:cubicBezTo>
                    <a:cubicBezTo>
                      <a:pt x="5691" y="12492"/>
                      <a:pt x="5891" y="12327"/>
                      <a:pt x="6032" y="12106"/>
                    </a:cubicBezTo>
                    <a:cubicBezTo>
                      <a:pt x="6173" y="11884"/>
                      <a:pt x="6243" y="11646"/>
                      <a:pt x="6243" y="11392"/>
                    </a:cubicBezTo>
                    <a:cubicBezTo>
                      <a:pt x="6243" y="11112"/>
                      <a:pt x="6184" y="10877"/>
                      <a:pt x="6067" y="10686"/>
                    </a:cubicBezTo>
                    <a:cubicBezTo>
                      <a:pt x="5949" y="10496"/>
                      <a:pt x="5785" y="10346"/>
                      <a:pt x="5577" y="10236"/>
                    </a:cubicBezTo>
                    <a:cubicBezTo>
                      <a:pt x="5368" y="10126"/>
                      <a:pt x="5046" y="10020"/>
                      <a:pt x="4611" y="9917"/>
                    </a:cubicBezTo>
                    <a:cubicBezTo>
                      <a:pt x="4176" y="9814"/>
                      <a:pt x="3902" y="9715"/>
                      <a:pt x="3789" y="9621"/>
                    </a:cubicBezTo>
                    <a:cubicBezTo>
                      <a:pt x="3700" y="9546"/>
                      <a:pt x="3656" y="9456"/>
                      <a:pt x="3656" y="9352"/>
                    </a:cubicBezTo>
                    <a:cubicBezTo>
                      <a:pt x="3656" y="9237"/>
                      <a:pt x="3703" y="9145"/>
                      <a:pt x="3798" y="9077"/>
                    </a:cubicBezTo>
                    <a:cubicBezTo>
                      <a:pt x="3945" y="8970"/>
                      <a:pt x="4149" y="8916"/>
                      <a:pt x="4408" y="8916"/>
                    </a:cubicBezTo>
                    <a:cubicBezTo>
                      <a:pt x="4660" y="8916"/>
                      <a:pt x="4849" y="8966"/>
                      <a:pt x="4975" y="9066"/>
                    </a:cubicBezTo>
                    <a:cubicBezTo>
                      <a:pt x="5101" y="9166"/>
                      <a:pt x="5183" y="9329"/>
                      <a:pt x="5222" y="9557"/>
                    </a:cubicBezTo>
                    <a:lnTo>
                      <a:pt x="6116" y="9518"/>
                    </a:lnTo>
                    <a:cubicBezTo>
                      <a:pt x="6102" y="9111"/>
                      <a:pt x="5955" y="8785"/>
                      <a:pt x="5674" y="8541"/>
                    </a:cubicBezTo>
                    <a:cubicBezTo>
                      <a:pt x="5392" y="8298"/>
                      <a:pt x="4974" y="8176"/>
                      <a:pt x="4418" y="8176"/>
                    </a:cubicBezTo>
                    <a:close/>
                    <a:moveTo>
                      <a:pt x="12722" y="8176"/>
                    </a:moveTo>
                    <a:cubicBezTo>
                      <a:pt x="12361" y="8176"/>
                      <a:pt x="12043" y="8234"/>
                      <a:pt x="11767" y="8351"/>
                    </a:cubicBezTo>
                    <a:cubicBezTo>
                      <a:pt x="11559" y="8438"/>
                      <a:pt x="11368" y="8571"/>
                      <a:pt x="11194" y="8750"/>
                    </a:cubicBezTo>
                    <a:cubicBezTo>
                      <a:pt x="11020" y="8929"/>
                      <a:pt x="10882" y="9132"/>
                      <a:pt x="10781" y="9358"/>
                    </a:cubicBezTo>
                    <a:cubicBezTo>
                      <a:pt x="10646" y="9664"/>
                      <a:pt x="10579" y="10043"/>
                      <a:pt x="10579" y="10494"/>
                    </a:cubicBezTo>
                    <a:cubicBezTo>
                      <a:pt x="10579" y="11200"/>
                      <a:pt x="10773" y="11753"/>
                      <a:pt x="11162" y="12155"/>
                    </a:cubicBezTo>
                    <a:cubicBezTo>
                      <a:pt x="11551" y="12557"/>
                      <a:pt x="12075" y="12759"/>
                      <a:pt x="12734" y="12759"/>
                    </a:cubicBezTo>
                    <a:cubicBezTo>
                      <a:pt x="13385" y="12759"/>
                      <a:pt x="13905" y="12556"/>
                      <a:pt x="14294" y="12152"/>
                    </a:cubicBezTo>
                    <a:cubicBezTo>
                      <a:pt x="14683" y="11748"/>
                      <a:pt x="14878" y="11189"/>
                      <a:pt x="14878" y="10473"/>
                    </a:cubicBezTo>
                    <a:cubicBezTo>
                      <a:pt x="14878" y="9752"/>
                      <a:pt x="14682" y="9188"/>
                      <a:pt x="14290" y="8783"/>
                    </a:cubicBezTo>
                    <a:cubicBezTo>
                      <a:pt x="13898" y="8378"/>
                      <a:pt x="13375" y="8176"/>
                      <a:pt x="12722" y="8176"/>
                    </a:cubicBezTo>
                    <a:close/>
                    <a:moveTo>
                      <a:pt x="15558" y="8251"/>
                    </a:moveTo>
                    <a:lnTo>
                      <a:pt x="15558" y="12683"/>
                    </a:lnTo>
                    <a:lnTo>
                      <a:pt x="16453" y="12683"/>
                    </a:lnTo>
                    <a:lnTo>
                      <a:pt x="16453" y="11011"/>
                    </a:lnTo>
                    <a:lnTo>
                      <a:pt x="17037" y="11011"/>
                    </a:lnTo>
                    <a:cubicBezTo>
                      <a:pt x="17442" y="11011"/>
                      <a:pt x="17751" y="10990"/>
                      <a:pt x="17965" y="10948"/>
                    </a:cubicBezTo>
                    <a:cubicBezTo>
                      <a:pt x="18122" y="10914"/>
                      <a:pt x="18276" y="10843"/>
                      <a:pt x="18429" y="10738"/>
                    </a:cubicBezTo>
                    <a:cubicBezTo>
                      <a:pt x="18581" y="10632"/>
                      <a:pt x="18706" y="10486"/>
                      <a:pt x="18805" y="10301"/>
                    </a:cubicBezTo>
                    <a:cubicBezTo>
                      <a:pt x="18904" y="10115"/>
                      <a:pt x="18953" y="9887"/>
                      <a:pt x="18953" y="9615"/>
                    </a:cubicBezTo>
                    <a:cubicBezTo>
                      <a:pt x="18953" y="9262"/>
                      <a:pt x="18867" y="8974"/>
                      <a:pt x="18696" y="8752"/>
                    </a:cubicBezTo>
                    <a:cubicBezTo>
                      <a:pt x="18525" y="8529"/>
                      <a:pt x="18312" y="8384"/>
                      <a:pt x="18058" y="8318"/>
                    </a:cubicBezTo>
                    <a:cubicBezTo>
                      <a:pt x="17893" y="8273"/>
                      <a:pt x="17538" y="8251"/>
                      <a:pt x="16994" y="8251"/>
                    </a:cubicBezTo>
                    <a:lnTo>
                      <a:pt x="15558" y="8251"/>
                    </a:lnTo>
                    <a:close/>
                    <a:moveTo>
                      <a:pt x="6651" y="8251"/>
                    </a:moveTo>
                    <a:lnTo>
                      <a:pt x="6651" y="9001"/>
                    </a:lnTo>
                    <a:lnTo>
                      <a:pt x="7966" y="9001"/>
                    </a:lnTo>
                    <a:lnTo>
                      <a:pt x="7966" y="12683"/>
                    </a:lnTo>
                    <a:lnTo>
                      <a:pt x="8861" y="12683"/>
                    </a:lnTo>
                    <a:lnTo>
                      <a:pt x="8861" y="9001"/>
                    </a:lnTo>
                    <a:lnTo>
                      <a:pt x="10173" y="9001"/>
                    </a:lnTo>
                    <a:lnTo>
                      <a:pt x="10173" y="8251"/>
                    </a:lnTo>
                    <a:lnTo>
                      <a:pt x="6651" y="8251"/>
                    </a:ln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  <p:sp>
            <p:nvSpPr>
              <p:cNvPr id="4500" name="Shape"/>
              <p:cNvSpPr/>
              <p:nvPr/>
            </p:nvSpPr>
            <p:spPr>
              <a:xfrm>
                <a:off x="2972887" y="2311048"/>
                <a:ext cx="633721" cy="789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0" y="0"/>
                    </a:moveTo>
                    <a:cubicBezTo>
                      <a:pt x="14089" y="0"/>
                      <a:pt x="16695" y="884"/>
                      <a:pt x="18657" y="2652"/>
                    </a:cubicBezTo>
                    <a:cubicBezTo>
                      <a:pt x="20619" y="4420"/>
                      <a:pt x="21600" y="7100"/>
                      <a:pt x="21600" y="10693"/>
                    </a:cubicBezTo>
                    <a:cubicBezTo>
                      <a:pt x="21600" y="14329"/>
                      <a:pt x="20592" y="17055"/>
                      <a:pt x="18577" y="18873"/>
                    </a:cubicBezTo>
                    <a:cubicBezTo>
                      <a:pt x="16562" y="20691"/>
                      <a:pt x="13983" y="21600"/>
                      <a:pt x="10840" y="21600"/>
                    </a:cubicBezTo>
                    <a:cubicBezTo>
                      <a:pt x="7697" y="21600"/>
                      <a:pt x="5105" y="20684"/>
                      <a:pt x="3063" y="18852"/>
                    </a:cubicBezTo>
                    <a:cubicBezTo>
                      <a:pt x="1021" y="17020"/>
                      <a:pt x="0" y="14329"/>
                      <a:pt x="0" y="10779"/>
                    </a:cubicBezTo>
                    <a:cubicBezTo>
                      <a:pt x="0" y="7172"/>
                      <a:pt x="994" y="4473"/>
                      <a:pt x="2983" y="2684"/>
                    </a:cubicBezTo>
                    <a:cubicBezTo>
                      <a:pt x="4972" y="895"/>
                      <a:pt x="7591" y="0"/>
                      <a:pt x="10840" y="0"/>
                    </a:cubicBez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  <p:sp>
            <p:nvSpPr>
              <p:cNvPr id="4501" name="Shape"/>
              <p:cNvSpPr/>
              <p:nvPr/>
            </p:nvSpPr>
            <p:spPr>
              <a:xfrm>
                <a:off x="4252987" y="2326677"/>
                <a:ext cx="407896" cy="325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917" y="0"/>
                    </a:lnTo>
                    <a:cubicBezTo>
                      <a:pt x="10331" y="0"/>
                      <a:pt x="13269" y="173"/>
                      <a:pt x="14731" y="519"/>
                    </a:cubicBezTo>
                    <a:cubicBezTo>
                      <a:pt x="16717" y="969"/>
                      <a:pt x="18359" y="2094"/>
                      <a:pt x="19655" y="3894"/>
                    </a:cubicBezTo>
                    <a:cubicBezTo>
                      <a:pt x="20952" y="5694"/>
                      <a:pt x="21600" y="7979"/>
                      <a:pt x="21600" y="10748"/>
                    </a:cubicBezTo>
                    <a:cubicBezTo>
                      <a:pt x="21600" y="12998"/>
                      <a:pt x="21138" y="14971"/>
                      <a:pt x="20214" y="16667"/>
                    </a:cubicBezTo>
                    <a:cubicBezTo>
                      <a:pt x="19290" y="18363"/>
                      <a:pt x="18014" y="19610"/>
                      <a:pt x="16386" y="20406"/>
                    </a:cubicBezTo>
                    <a:cubicBezTo>
                      <a:pt x="14759" y="21202"/>
                      <a:pt x="11531" y="21600"/>
                      <a:pt x="6703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</p:grpSp>
        <p:sp>
          <p:nvSpPr>
            <p:cNvPr id="4503" name="Shape"/>
            <p:cNvSpPr/>
            <p:nvPr/>
          </p:nvSpPr>
          <p:spPr>
            <a:xfrm>
              <a:off x="-1" y="-1"/>
              <a:ext cx="5857171" cy="5857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26"/>
                  </a:moveTo>
                  <a:lnTo>
                    <a:pt x="6326" y="0"/>
                  </a:lnTo>
                  <a:lnTo>
                    <a:pt x="15274" y="0"/>
                  </a:lnTo>
                  <a:lnTo>
                    <a:pt x="21600" y="6326"/>
                  </a:lnTo>
                  <a:lnTo>
                    <a:pt x="21600" y="15274"/>
                  </a:lnTo>
                  <a:lnTo>
                    <a:pt x="15274" y="21600"/>
                  </a:lnTo>
                  <a:lnTo>
                    <a:pt x="6326" y="21600"/>
                  </a:lnTo>
                  <a:lnTo>
                    <a:pt x="0" y="15274"/>
                  </a:lnTo>
                  <a:close/>
                </a:path>
              </a:pathLst>
            </a:custGeom>
            <a:noFill/>
            <a:ln w="114300" cap="flat">
              <a:solidFill>
                <a:srgbClr val="C400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77">
                <a:spcBef>
                  <a:spcPts val="2200"/>
                </a:spcBef>
                <a:defRPr sz="1800">
                  <a:solidFill>
                    <a:srgbClr val="FFFFFF"/>
                  </a:solidFill>
                </a:defRPr>
              </a:pPr>
              <a:endParaRPr sz="1800"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, Sub, 3 R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684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/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/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/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/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Rectangle"/>
          <p:cNvSpPr>
            <a:spLocks noGrp="1"/>
          </p:cNvSpPr>
          <p:nvPr>
            <p:ph type="body" sz="quarter" idx="13"/>
          </p:nvPr>
        </p:nvSpPr>
        <p:spPr>
          <a:xfrm>
            <a:off x="-1" y="3953456"/>
            <a:ext cx="4901824" cy="2450593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Rectangle"/>
          <p:cNvSpPr>
            <a:spLocks noGrp="1"/>
          </p:cNvSpPr>
          <p:nvPr>
            <p:ph type="body" sz="quarter" idx="14"/>
          </p:nvPr>
        </p:nvSpPr>
        <p:spPr>
          <a:xfrm>
            <a:off x="-1" y="6622909"/>
            <a:ext cx="4901824" cy="2450593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Rectangle"/>
          <p:cNvSpPr>
            <a:spLocks noGrp="1"/>
          </p:cNvSpPr>
          <p:nvPr>
            <p:ph type="body" sz="quarter" idx="15"/>
          </p:nvPr>
        </p:nvSpPr>
        <p:spPr>
          <a:xfrm>
            <a:off x="-1" y="9334975"/>
            <a:ext cx="4901824" cy="2450594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Rectangle"/>
          <p:cNvSpPr>
            <a:spLocks noGrp="1"/>
          </p:cNvSpPr>
          <p:nvPr>
            <p:ph type="body" sz="quarter" idx="16"/>
          </p:nvPr>
        </p:nvSpPr>
        <p:spPr>
          <a:xfrm>
            <a:off x="5090825" y="9334975"/>
            <a:ext cx="19296353" cy="2450594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6" name="Rectangle"/>
          <p:cNvSpPr>
            <a:spLocks noGrp="1"/>
          </p:cNvSpPr>
          <p:nvPr>
            <p:ph type="body" sz="quarter" idx="17"/>
          </p:nvPr>
        </p:nvSpPr>
        <p:spPr>
          <a:xfrm>
            <a:off x="5090825" y="3953456"/>
            <a:ext cx="19296353" cy="2450593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7" name="Rectangle"/>
          <p:cNvSpPr>
            <a:spLocks noGrp="1"/>
          </p:cNvSpPr>
          <p:nvPr>
            <p:ph type="body" sz="quarter" idx="18"/>
          </p:nvPr>
        </p:nvSpPr>
        <p:spPr>
          <a:xfrm>
            <a:off x="5090825" y="6622909"/>
            <a:ext cx="19296353" cy="2450593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9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37522"/>
            <a:ext cx="13728171" cy="111784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6203" y="7129528"/>
            <a:ext cx="16640971" cy="775596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1600"/>
              </a:spcAft>
              <a:buNone/>
              <a:defRPr sz="5600" b="1">
                <a:solidFill>
                  <a:schemeClr val="tx2"/>
                </a:solidFill>
                <a:latin typeface="+mj-lt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192" y="5171828"/>
            <a:ext cx="20256875" cy="134620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0513" y="11647543"/>
            <a:ext cx="6189315" cy="11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7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0" y="0"/>
            <a:ext cx="24407813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532">
              <a:solidFill>
                <a:srgbClr val="333333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703" y="6136570"/>
            <a:ext cx="14495725" cy="775596"/>
          </a:xfrm>
        </p:spPr>
        <p:txBody>
          <a:bodyPr/>
          <a:lstStyle>
            <a:lvl1pPr marL="0" indent="0">
              <a:buNone/>
              <a:defRPr lang="en-US" sz="56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11808" y="2924428"/>
            <a:ext cx="15672747" cy="269253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5418" y="0"/>
            <a:ext cx="832239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0" y="0"/>
            <a:ext cx="24407813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532">
              <a:solidFill>
                <a:srgbClr val="333333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703" y="6136570"/>
            <a:ext cx="14495725" cy="775596"/>
          </a:xfrm>
        </p:spPr>
        <p:txBody>
          <a:bodyPr/>
          <a:lstStyle>
            <a:lvl1pPr marL="0" indent="0">
              <a:buNone/>
              <a:defRPr lang="en-US" sz="56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11808" y="2924428"/>
            <a:ext cx="15672747" cy="269253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2427" y="0"/>
            <a:ext cx="8375387" cy="1371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91840"/>
            <a:ext cx="21945600" cy="24965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2445134789"/>
      </p:ext>
    </p:extLst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708296"/>
            <a:ext cx="21945600" cy="24688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203" y="2756079"/>
            <a:ext cx="21918016" cy="501522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4746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356388"/>
            <a:ext cx="21945600" cy="24965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43418"/>
            <a:ext cx="21945600" cy="486287"/>
          </a:xfrm>
        </p:spPr>
        <p:txBody>
          <a:bodyPr>
            <a:sp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spcAft>
                <a:spcPts val="1600"/>
              </a:spcAft>
              <a:buNone/>
              <a:defRPr sz="4000">
                <a:solidFill>
                  <a:srgbClr val="C40022"/>
                </a:solidFill>
                <a:latin typeface="+mj-lt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11088" y="2514414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0" name="Picture 9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15500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03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, highligh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66597" y="2904564"/>
            <a:ext cx="12217403" cy="830262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76600"/>
            <a:ext cx="10485120" cy="2427332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1088" y="252128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159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Image o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5" y="3291841"/>
            <a:ext cx="14702827" cy="85146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99399" y="3291841"/>
            <a:ext cx="9584600" cy="8514678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800">
                <a:solidFill>
                  <a:srgbClr val="000000"/>
                </a:solidFill>
              </a:defRPr>
            </a:lvl2pPr>
            <a:lvl3pPr>
              <a:defRPr sz="24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1600" baseline="0">
                <a:solidFill>
                  <a:srgbClr val="000000"/>
                </a:solidFill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" y="3292477"/>
            <a:ext cx="14751112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0497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Image o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5" y="3291841"/>
            <a:ext cx="14702827" cy="85146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51111" y="3291841"/>
            <a:ext cx="9632888" cy="8514678"/>
          </a:xfrm>
          <a:solidFill>
            <a:schemeClr val="accent1"/>
          </a:solidFill>
        </p:spPr>
        <p:txBody>
          <a:bodyPr wrap="square" lIns="182880" tIns="182880" rIns="182880" bIns="182880">
            <a:normAutofit/>
          </a:bodyPr>
          <a:lstStyle>
            <a:lvl1pPr>
              <a:buClr>
                <a:schemeClr val="bg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00" baseline="0">
                <a:solidFill>
                  <a:schemeClr val="bg1"/>
                </a:solidFill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" y="3292477"/>
            <a:ext cx="14751112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21278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35404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Content two-sid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3317656"/>
            <a:ext cx="12192000" cy="8488860"/>
          </a:xfrm>
          <a:solidFill>
            <a:schemeClr val="bg1">
              <a:lumMod val="95000"/>
            </a:schemeClr>
          </a:solidFill>
        </p:spPr>
        <p:txBody>
          <a:bodyPr wrap="square" lIns="36576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79680" y="3317657"/>
            <a:ext cx="10485120" cy="498598"/>
          </a:xfrm>
        </p:spPr>
        <p:txBody>
          <a:bodyPr>
            <a:sp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>
              <a:defRPr sz="3000"/>
            </a:lvl2pPr>
            <a:lvl3pPr>
              <a:defRPr sz="2600"/>
            </a:lvl3pPr>
            <a:lvl4pPr>
              <a:defRPr sz="2000"/>
            </a:lvl4pPr>
            <a:lvl5pPr>
              <a:defRPr sz="1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12678834" y="4063787"/>
            <a:ext cx="10485965" cy="49859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1088" y="251645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7040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ulti Poi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1219361" y="146308"/>
            <a:ext cx="21948459" cy="2273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42095" y="2891969"/>
            <a:ext cx="8285545" cy="749809"/>
          </a:xfrm>
          <a:prstGeom prst="rect">
            <a:avLst/>
          </a:prstGeom>
        </p:spPr>
        <p:txBody>
          <a:bodyPr anchor="b"/>
          <a:lstStyle>
            <a:lvl1pPr marL="0" indent="0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Rectangle"/>
          <p:cNvSpPr>
            <a:spLocks noGrp="1"/>
          </p:cNvSpPr>
          <p:nvPr>
            <p:ph type="body" sz="quarter" idx="13"/>
          </p:nvPr>
        </p:nvSpPr>
        <p:spPr>
          <a:xfrm>
            <a:off x="3242095" y="6018376"/>
            <a:ext cx="8285545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09" name="Rectangle"/>
          <p:cNvSpPr>
            <a:spLocks noGrp="1"/>
          </p:cNvSpPr>
          <p:nvPr>
            <p:ph type="body" sz="quarter" idx="14"/>
          </p:nvPr>
        </p:nvSpPr>
        <p:spPr>
          <a:xfrm>
            <a:off x="3242095" y="9492174"/>
            <a:ext cx="8285545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0" name="Rectangle"/>
          <p:cNvSpPr>
            <a:spLocks noGrp="1"/>
          </p:cNvSpPr>
          <p:nvPr>
            <p:ph type="body" sz="quarter" idx="15"/>
          </p:nvPr>
        </p:nvSpPr>
        <p:spPr>
          <a:xfrm>
            <a:off x="14656753" y="2891969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1" name="Rectangle"/>
          <p:cNvSpPr>
            <a:spLocks noGrp="1"/>
          </p:cNvSpPr>
          <p:nvPr>
            <p:ph type="body" sz="quarter" idx="16"/>
          </p:nvPr>
        </p:nvSpPr>
        <p:spPr>
          <a:xfrm>
            <a:off x="14656753" y="6018376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2" name="Rectangle"/>
          <p:cNvSpPr>
            <a:spLocks noGrp="1"/>
          </p:cNvSpPr>
          <p:nvPr>
            <p:ph type="body" sz="quarter" idx="17"/>
          </p:nvPr>
        </p:nvSpPr>
        <p:spPr>
          <a:xfrm>
            <a:off x="14656756" y="9492174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3" name="Rectangle"/>
          <p:cNvSpPr>
            <a:spLocks noGrp="1"/>
          </p:cNvSpPr>
          <p:nvPr>
            <p:ph type="body" sz="quarter" idx="18"/>
          </p:nvPr>
        </p:nvSpPr>
        <p:spPr>
          <a:xfrm>
            <a:off x="3242095" y="3647620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4" name="Rectangle"/>
          <p:cNvSpPr>
            <a:spLocks noGrp="1"/>
          </p:cNvSpPr>
          <p:nvPr>
            <p:ph type="body" sz="quarter" idx="19"/>
          </p:nvPr>
        </p:nvSpPr>
        <p:spPr>
          <a:xfrm>
            <a:off x="3242095" y="6772112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5" name="Rectangle"/>
          <p:cNvSpPr>
            <a:spLocks noGrp="1"/>
          </p:cNvSpPr>
          <p:nvPr>
            <p:ph type="body" sz="quarter" idx="20"/>
          </p:nvPr>
        </p:nvSpPr>
        <p:spPr>
          <a:xfrm>
            <a:off x="3242095" y="10250444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6" name="Rectangle"/>
          <p:cNvSpPr>
            <a:spLocks noGrp="1"/>
          </p:cNvSpPr>
          <p:nvPr>
            <p:ph type="body" sz="quarter" idx="21"/>
          </p:nvPr>
        </p:nvSpPr>
        <p:spPr>
          <a:xfrm>
            <a:off x="14656753" y="3647620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7" name="Rectangle"/>
          <p:cNvSpPr>
            <a:spLocks noGrp="1"/>
          </p:cNvSpPr>
          <p:nvPr>
            <p:ph type="body" sz="quarter" idx="22"/>
          </p:nvPr>
        </p:nvSpPr>
        <p:spPr>
          <a:xfrm>
            <a:off x="14656753" y="6772112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8" name="Rectangle"/>
          <p:cNvSpPr>
            <a:spLocks noGrp="1"/>
          </p:cNvSpPr>
          <p:nvPr>
            <p:ph type="body" sz="quarter" idx="23"/>
          </p:nvPr>
        </p:nvSpPr>
        <p:spPr>
          <a:xfrm>
            <a:off x="14656753" y="10250444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0" name="Footer"/>
          <p:cNvSpPr txBox="1">
            <a:spLocks noGrp="1"/>
          </p:cNvSpPr>
          <p:nvPr>
            <p:ph type="body" sz="quarter" idx="24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and Content two-sid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76601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79680" y="3276601"/>
            <a:ext cx="10485120" cy="498598"/>
          </a:xfrm>
        </p:spPr>
        <p:txBody>
          <a:bodyPr>
            <a:sp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>
              <a:defRPr sz="3000"/>
            </a:lvl2pPr>
            <a:lvl3pPr>
              <a:defRPr sz="2600"/>
            </a:lvl3pPr>
            <a:lvl4pPr>
              <a:defRPr sz="2000"/>
            </a:lvl4pPr>
            <a:lvl5pPr>
              <a:defRPr sz="1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12678834" y="4022731"/>
            <a:ext cx="10485965" cy="49859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941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341285"/>
            <a:ext cx="10485120" cy="553998"/>
          </a:xfrm>
        </p:spPr>
        <p:txBody>
          <a:bodyPr anchor="t"/>
          <a:lstStyle>
            <a:lvl1pPr marL="0" indent="0">
              <a:buNone/>
              <a:defRPr sz="4000" b="1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121920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79680" y="3341285"/>
            <a:ext cx="10485120" cy="553998"/>
          </a:xfrm>
        </p:spPr>
        <p:txBody>
          <a:bodyPr anchor="t"/>
          <a:lstStyle>
            <a:lvl1pPr marL="0" indent="0">
              <a:buNone/>
              <a:defRPr sz="4000" b="1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1267968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088" y="252128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0885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468881"/>
            <a:ext cx="24384000" cy="97351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468882"/>
            <a:ext cx="24384000" cy="49859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7524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picture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19200" y="3524251"/>
            <a:ext cx="9753600" cy="244118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2" y="877824"/>
            <a:ext cx="10285613" cy="1591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2776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63" y="12513696"/>
            <a:ext cx="2762213" cy="497760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0124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rgbClr val="1C1C1C">
              <a:alpha val="69804"/>
            </a:srgb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chemeClr val="accent1">
              <a:alpha val="80000"/>
            </a:scheme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88900"/>
            <a:ext cx="24384000" cy="138049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3680" y="4358069"/>
            <a:ext cx="10430740" cy="166199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12000">
                <a:solidFill>
                  <a:prstClr val="white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12970501"/>
            <a:ext cx="2133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kern="100" spc="40">
                <a:solidFill>
                  <a:srgbClr val="FFFFFF"/>
                </a:solidFill>
                <a:cs typeface="Arial" panose="020B0604020202020204" pitchFamily="34" charset="0"/>
              </a:rPr>
              <a:t>© RACKSPACE LTD.    |    RACKSPACE® AND FANATICAL SUPPORT® ARE SERVICE MARKS OF RACKSPACE US, INC. REGISTERED IN THE UNITED STATES AND OTHER COUNTRIES.    |    </a:t>
            </a:r>
            <a:r>
              <a:rPr lang="en-US" sz="1000" b="1" kern="100" spc="40">
                <a:solidFill>
                  <a:srgbClr val="FFFFFF"/>
                </a:solidFill>
                <a:cs typeface="Arial" panose="020B0604020202020204" pitchFamily="34" charset="0"/>
              </a:rPr>
              <a:t>WWW.RACKSPACE.COM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69827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7637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5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8005" y="5511952"/>
            <a:ext cx="3682617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" name="Rectangle"/>
          <p:cNvSpPr>
            <a:spLocks noGrp="1"/>
          </p:cNvSpPr>
          <p:nvPr>
            <p:ph type="body" sz="quarter" idx="13"/>
          </p:nvPr>
        </p:nvSpPr>
        <p:spPr>
          <a:xfrm>
            <a:off x="5671659" y="5511952"/>
            <a:ext cx="3670904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7" name="Rectangle"/>
          <p:cNvSpPr>
            <a:spLocks noGrp="1"/>
          </p:cNvSpPr>
          <p:nvPr>
            <p:ph type="body" sz="quarter" idx="14"/>
          </p:nvPr>
        </p:nvSpPr>
        <p:spPr>
          <a:xfrm>
            <a:off x="10373604" y="5511956"/>
            <a:ext cx="367634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8" name="Rectangle"/>
          <p:cNvSpPr>
            <a:spLocks noGrp="1"/>
          </p:cNvSpPr>
          <p:nvPr>
            <p:ph type="body" sz="quarter" idx="15"/>
          </p:nvPr>
        </p:nvSpPr>
        <p:spPr>
          <a:xfrm>
            <a:off x="15080986" y="5511952"/>
            <a:ext cx="3679580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0" name="Line"/>
          <p:cNvSpPr/>
          <p:nvPr/>
        </p:nvSpPr>
        <p:spPr>
          <a:xfrm>
            <a:off x="960035" y="7333250"/>
            <a:ext cx="3680584" cy="1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1" name="Line"/>
          <p:cNvSpPr/>
          <p:nvPr/>
        </p:nvSpPr>
        <p:spPr>
          <a:xfrm>
            <a:off x="5671656" y="7333249"/>
            <a:ext cx="3670904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2" name="Line"/>
          <p:cNvSpPr/>
          <p:nvPr/>
        </p:nvSpPr>
        <p:spPr>
          <a:xfrm>
            <a:off x="10374819" y="7333249"/>
            <a:ext cx="3675357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3" name="Line"/>
          <p:cNvSpPr/>
          <p:nvPr/>
        </p:nvSpPr>
        <p:spPr>
          <a:xfrm>
            <a:off x="15080986" y="7352809"/>
            <a:ext cx="3679580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4" name="Rectangle"/>
          <p:cNvSpPr>
            <a:spLocks noGrp="1"/>
          </p:cNvSpPr>
          <p:nvPr>
            <p:ph type="body" sz="quarter" idx="16"/>
          </p:nvPr>
        </p:nvSpPr>
        <p:spPr>
          <a:xfrm>
            <a:off x="958006" y="7808414"/>
            <a:ext cx="3682617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sz="quarter" idx="17"/>
          </p:nvPr>
        </p:nvSpPr>
        <p:spPr>
          <a:xfrm>
            <a:off x="5671659" y="7808414"/>
            <a:ext cx="3670904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6" name="Rectangle"/>
          <p:cNvSpPr>
            <a:spLocks noGrp="1"/>
          </p:cNvSpPr>
          <p:nvPr>
            <p:ph type="body" sz="quarter" idx="18"/>
          </p:nvPr>
        </p:nvSpPr>
        <p:spPr>
          <a:xfrm>
            <a:off x="10373598" y="7808414"/>
            <a:ext cx="3676347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7" name="Rectangle"/>
          <p:cNvSpPr>
            <a:spLocks noGrp="1"/>
          </p:cNvSpPr>
          <p:nvPr>
            <p:ph type="body" sz="quarter" idx="19"/>
          </p:nvPr>
        </p:nvSpPr>
        <p:spPr>
          <a:xfrm>
            <a:off x="15079765" y="7827974"/>
            <a:ext cx="3680571" cy="44557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8" name="Line"/>
          <p:cNvSpPr/>
          <p:nvPr/>
        </p:nvSpPr>
        <p:spPr>
          <a:xfrm>
            <a:off x="19791604" y="7333249"/>
            <a:ext cx="3683803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0"/>
          </p:nvPr>
        </p:nvSpPr>
        <p:spPr>
          <a:xfrm>
            <a:off x="19788520" y="5510532"/>
            <a:ext cx="3686657" cy="1348897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30" name="Rectangle"/>
          <p:cNvSpPr>
            <a:spLocks noGrp="1"/>
          </p:cNvSpPr>
          <p:nvPr>
            <p:ph type="body" sz="quarter" idx="21"/>
          </p:nvPr>
        </p:nvSpPr>
        <p:spPr>
          <a:xfrm>
            <a:off x="19789178" y="7808410"/>
            <a:ext cx="3686657" cy="445575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45" name="Footer"/>
          <p:cNvSpPr txBox="1">
            <a:spLocks noGrp="1"/>
          </p:cNvSpPr>
          <p:nvPr>
            <p:ph type="body" sz="quarter" idx="22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6887605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671499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8406784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171267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2965483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8663134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1088" y="251645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3687445"/>
            <a:ext cx="6417733" cy="6470426"/>
          </a:xfrm>
          <a:solidFill>
            <a:schemeClr val="bg2">
              <a:lumMod val="95000"/>
            </a:schemeClr>
          </a:solidFill>
        </p:spPr>
        <p:txBody>
          <a:bodyPr lIns="365760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1642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quarter" idx="13"/>
          </p:nvPr>
        </p:nvSpPr>
        <p:spPr>
          <a:xfrm>
            <a:off x="0" y="3276600"/>
            <a:ext cx="11834795" cy="8380072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11088" y="2521278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3"/>
          <p:cNvSpPr>
            <a:spLocks noGrp="1"/>
          </p:cNvSpPr>
          <p:nvPr>
            <p:ph sz="quarter" idx="14"/>
          </p:nvPr>
        </p:nvSpPr>
        <p:spPr>
          <a:xfrm>
            <a:off x="12549205" y="3276600"/>
            <a:ext cx="11834795" cy="8380072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5743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ll out or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921437"/>
            <a:ext cx="24384000" cy="179456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4384000" cy="1192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03680" y="5283200"/>
            <a:ext cx="21945600" cy="2926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800" baseline="0" dirty="0">
                <a:solidFill>
                  <a:schemeClr val="accent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 out or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4384000" cy="1192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03680" y="5283200"/>
            <a:ext cx="21945600" cy="2926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7200" b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36165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152822481"/>
      </p:ext>
    </p:extLst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133857"/>
            <a:ext cx="21945600" cy="796372"/>
          </a:xfrm>
        </p:spPr>
        <p:txBody>
          <a:bodyPr anchor="t" anchorCtr="0">
            <a:spAutoFit/>
          </a:bodyPr>
          <a:lstStyle>
            <a:lvl1pPr algn="l">
              <a:lnSpc>
                <a:spcPct val="79000"/>
              </a:lnSpc>
              <a:defRPr sz="6000" b="1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7" y="1956816"/>
            <a:ext cx="21945600" cy="507832"/>
          </a:xfrm>
        </p:spPr>
        <p:txBody>
          <a:bodyPr>
            <a:sp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spcAft>
                <a:spcPts val="1600"/>
              </a:spcAft>
              <a:buNone/>
              <a:defRPr sz="4000">
                <a:solidFill>
                  <a:srgbClr val="C40022"/>
                </a:solidFill>
                <a:latin typeface="Calibri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017367"/>
            <a:ext cx="10485120" cy="553998"/>
          </a:xfrm>
        </p:spPr>
        <p:txBody>
          <a:bodyPr anchor="b"/>
          <a:lstStyle>
            <a:lvl1pPr marL="0" indent="0">
              <a:buNone/>
              <a:defRPr sz="4000" b="1">
                <a:latin typeface="Calibri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121920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79680" y="4017367"/>
            <a:ext cx="10485120" cy="553998"/>
          </a:xfrm>
        </p:spPr>
        <p:txBody>
          <a:bodyPr anchor="b"/>
          <a:lstStyle>
            <a:lvl1pPr marL="0" indent="0">
              <a:buNone/>
              <a:defRPr sz="4000" b="1">
                <a:latin typeface="Calibri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1267968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shadow-divid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1819"/>
      </p:ext>
    </p:extLst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rgbClr val="1C1C1C">
              <a:alpha val="69804"/>
            </a:srgb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53440" y="548640"/>
            <a:ext cx="21945600" cy="10466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41510378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6400" b="1">
                <a:solidFill>
                  <a:srgbClr val="CC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0" y="13296076"/>
            <a:ext cx="7721600" cy="332984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Rackspace University | SD for Sales 7.1.13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3164800" y="13296126"/>
            <a:ext cx="1016000" cy="304460"/>
          </a:xfrm>
        </p:spPr>
        <p:txBody>
          <a:bodyPr/>
          <a:lstStyle>
            <a:lvl1pPr>
              <a:defRPr sz="1600"/>
            </a:lvl1pPr>
          </a:lstStyle>
          <a:p>
            <a:fld id="{6A6AB947-49A7-42CA-8167-1AA73065BD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748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17" y="3200415"/>
            <a:ext cx="10769603" cy="38123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17" y="3200415"/>
            <a:ext cx="10769603" cy="38123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Rackspace Confidential</a:t>
            </a:r>
          </a:p>
          <a:p>
            <a:r>
              <a:rPr lang="en-US"/>
              <a:t>January 2015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C0C3-91B8-F54C-A23E-DB3621AD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41020" y="2907232"/>
            <a:ext cx="4534771" cy="1165553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" name="Line"/>
          <p:cNvSpPr/>
          <p:nvPr/>
        </p:nvSpPr>
        <p:spPr>
          <a:xfrm>
            <a:off x="1243051" y="4548032"/>
            <a:ext cx="4532740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5" name="Rectangle"/>
          <p:cNvSpPr>
            <a:spLocks noGrp="1"/>
          </p:cNvSpPr>
          <p:nvPr>
            <p:ph type="body" sz="quarter" idx="13"/>
          </p:nvPr>
        </p:nvSpPr>
        <p:spPr>
          <a:xfrm>
            <a:off x="9939065" y="2907232"/>
            <a:ext cx="4532739" cy="1165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696" name="Line"/>
          <p:cNvSpPr/>
          <p:nvPr/>
        </p:nvSpPr>
        <p:spPr>
          <a:xfrm>
            <a:off x="9939065" y="4548032"/>
            <a:ext cx="4532739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7" name="Rectangle"/>
          <p:cNvSpPr>
            <a:spLocks noGrp="1"/>
          </p:cNvSpPr>
          <p:nvPr>
            <p:ph type="body" sz="quarter" idx="14"/>
          </p:nvPr>
        </p:nvSpPr>
        <p:spPr>
          <a:xfrm>
            <a:off x="18634837" y="2907232"/>
            <a:ext cx="4532979" cy="1165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698" name="Line"/>
          <p:cNvSpPr/>
          <p:nvPr/>
        </p:nvSpPr>
        <p:spPr>
          <a:xfrm>
            <a:off x="18635080" y="4548032"/>
            <a:ext cx="4532739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0" name="Rectangle"/>
          <p:cNvSpPr>
            <a:spLocks noGrp="1"/>
          </p:cNvSpPr>
          <p:nvPr>
            <p:ph type="body" sz="quarter" idx="15"/>
          </p:nvPr>
        </p:nvSpPr>
        <p:spPr>
          <a:xfrm>
            <a:off x="1241020" y="5023198"/>
            <a:ext cx="4534771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01" name="Rectangle"/>
          <p:cNvSpPr>
            <a:spLocks noGrp="1"/>
          </p:cNvSpPr>
          <p:nvPr>
            <p:ph type="body" sz="quarter" idx="16"/>
          </p:nvPr>
        </p:nvSpPr>
        <p:spPr>
          <a:xfrm>
            <a:off x="9939065" y="5023198"/>
            <a:ext cx="4532739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02" name="Rectangle"/>
          <p:cNvSpPr>
            <a:spLocks noGrp="1"/>
          </p:cNvSpPr>
          <p:nvPr>
            <p:ph type="body" sz="quarter" idx="17"/>
          </p:nvPr>
        </p:nvSpPr>
        <p:spPr>
          <a:xfrm>
            <a:off x="18634837" y="5023198"/>
            <a:ext cx="4532979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7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6"/>
            <a:ext cx="21948459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8556"/>
            <a:ext cx="317523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 defTabSz="1828845">
              <a:lnSpc>
                <a:spcPct val="100000"/>
              </a:lnSpc>
              <a:spcBef>
                <a:spcPts val="0"/>
              </a:spcBef>
              <a:defRPr sz="1800" b="1" spc="92">
                <a:solidFill>
                  <a:srgbClr val="9CA0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4" r:id="rId4"/>
    <p:sldLayoutId id="2147483665" r:id="rId5"/>
    <p:sldLayoutId id="2147483666" r:id="rId6"/>
    <p:sldLayoutId id="2147483667" r:id="rId7"/>
    <p:sldLayoutId id="2147483670" r:id="rId8"/>
    <p:sldLayoutId id="2147483671" r:id="rId9"/>
    <p:sldLayoutId id="2147483672" r:id="rId10"/>
    <p:sldLayoutId id="2147483673" r:id="rId11"/>
    <p:sldLayoutId id="2147483681" r:id="rId12"/>
    <p:sldLayoutId id="2147483676" r:id="rId13"/>
    <p:sldLayoutId id="2147483677" r:id="rId14"/>
    <p:sldLayoutId id="2147483679" r:id="rId15"/>
    <p:sldLayoutId id="2147483680" r:id="rId16"/>
    <p:sldLayoutId id="2147483745" r:id="rId17"/>
    <p:sldLayoutId id="2147483746" r:id="rId18"/>
    <p:sldLayoutId id="2147483747" r:id="rId19"/>
    <p:sldLayoutId id="2147483682" r:id="rId20"/>
    <p:sldLayoutId id="2147483687" r:id="rId21"/>
    <p:sldLayoutId id="2147483688" r:id="rId22"/>
    <p:sldLayoutId id="2147483691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2" r:id="rId36"/>
    <p:sldLayoutId id="2147483713" r:id="rId37"/>
    <p:sldLayoutId id="2147483714" r:id="rId38"/>
    <p:sldLayoutId id="2147483715" r:id="rId39"/>
    <p:sldLayoutId id="2147483718" r:id="rId40"/>
    <p:sldLayoutId id="2147483719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4" r:id="rId53"/>
    <p:sldLayoutId id="2147483735" r:id="rId54"/>
    <p:sldLayoutId id="2147483736" r:id="rId55"/>
    <p:sldLayoutId id="2147483737" r:id="rId56"/>
    <p:sldLayoutId id="2147483740" r:id="rId57"/>
    <p:sldLayoutId id="2147483741" r:id="rId58"/>
    <p:sldLayoutId id="2147483743" r:id="rId59"/>
  </p:sldLayoutIdLst>
  <p:transition spd="med"/>
  <p:hf hdr="0" ftr="0" dt="0"/>
  <p:txStyles>
    <p:titleStyle>
      <a:lvl1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594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189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783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377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2971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566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16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754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0639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1pPr>
      <a:lvl2pPr marL="81278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‣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2pPr>
      <a:lvl3pPr marL="121917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3pPr>
      <a:lvl4pPr marL="1625559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‣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4pPr>
      <a:lvl5pPr marL="2031949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5pPr>
      <a:lvl6pPr marL="4572115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6pPr>
      <a:lvl7pPr marL="5486537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7pPr>
      <a:lvl8pPr marL="6400960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8pPr>
      <a:lvl9pPr marL="7315382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914424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828845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2743269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3657691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115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5486537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6400960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7315382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2" y="770244"/>
            <a:ext cx="21224557" cy="1591056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91840"/>
            <a:ext cx="21945600" cy="261174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4480" y="12801598"/>
            <a:ext cx="17068800" cy="1463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90000"/>
              </a:lnSpc>
              <a:defRPr sz="1200" b="1" i="0" kern="600" cap="all" spc="6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Rackspace University | SD for Sales 7.1.13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77120" y="12637008"/>
            <a:ext cx="487680" cy="365760"/>
          </a:xfrm>
          <a:prstGeom prst="rect">
            <a:avLst/>
          </a:prstGeom>
          <a:solidFill>
            <a:srgbClr val="777777"/>
          </a:solidFill>
        </p:spPr>
        <p:txBody>
          <a:bodyPr vert="horz" lIns="0" tIns="0" rIns="0" bIns="0" rtlCol="0" anchor="ctr" anchorCtr="1"/>
          <a:lstStyle>
            <a:lvl1pPr algn="ctr">
              <a:defRPr sz="1600" b="1" i="0" kern="800" cap="all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fld id="{6A6AB947-49A7-42CA-8167-1AA73065BD4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3757" y="233264"/>
            <a:ext cx="157345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9" r:id="rId29"/>
    <p:sldLayoutId id="2147483780" r:id="rId30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800" baseline="0">
          <a:solidFill>
            <a:srgbClr val="C40022"/>
          </a:solidFill>
          <a:latin typeface="+mj-lt"/>
          <a:ea typeface="+mj-ea"/>
          <a:cs typeface="Arial"/>
        </a:defRPr>
      </a:lvl1pPr>
    </p:titleStyle>
    <p:bodyStyle>
      <a:lvl1pPr marL="329184" indent="-329184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•"/>
        <a:defRPr sz="3600" kern="800" baseline="0">
          <a:solidFill>
            <a:srgbClr val="282828"/>
          </a:solidFill>
          <a:latin typeface="+mn-lt"/>
          <a:ea typeface="+mn-ea"/>
          <a:cs typeface="Arial"/>
        </a:defRPr>
      </a:lvl1pPr>
      <a:lvl2pPr marL="768096" indent="-365760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–"/>
        <a:defRPr sz="3000" kern="800" baseline="0">
          <a:solidFill>
            <a:srgbClr val="282828"/>
          </a:solidFill>
          <a:latin typeface="+mn-lt"/>
          <a:ea typeface="+mn-ea"/>
          <a:cs typeface="Arial"/>
        </a:defRPr>
      </a:lvl2pPr>
      <a:lvl3pPr marL="1042416" indent="-256032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•"/>
        <a:defRPr sz="2600" kern="800" baseline="0">
          <a:solidFill>
            <a:srgbClr val="282828"/>
          </a:solidFill>
          <a:latin typeface="+mn-lt"/>
          <a:ea typeface="+mn-ea"/>
          <a:cs typeface="Arial"/>
        </a:defRPr>
      </a:lvl3pPr>
      <a:lvl4pPr marL="1316736" indent="-256032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–"/>
        <a:defRPr sz="2000" kern="800" baseline="0">
          <a:solidFill>
            <a:srgbClr val="282828"/>
          </a:solidFill>
          <a:latin typeface="+mn-lt"/>
          <a:ea typeface="+mn-ea"/>
          <a:cs typeface="Arial"/>
        </a:defRPr>
      </a:lvl4pPr>
      <a:lvl5pPr marL="1517904" indent="-219456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»"/>
        <a:defRPr sz="1700" kern="800" baseline="0">
          <a:solidFill>
            <a:srgbClr val="282828"/>
          </a:solidFill>
          <a:latin typeface="+mn-lt"/>
          <a:ea typeface="+mn-ea"/>
          <a:cs typeface="Arial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ython.org/moin/WebFrameworks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flask.pocoo.org/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jinja.pocoo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rszalski.github.io/magicmethods/" TargetMode="Externa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u-py4" TargetMode="External"/><Relationship Id="rId2" Type="http://schemas.openxmlformats.org/officeDocument/2006/relationships/hyperlink" Target="https://github.com/jeremyprice/RU_Python_IV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elonsoftware.com/2003/10/08/the-absolute-minimum-every-software-developer-absolutely-positively-must-know-about-unicode-and-character-sets-no-excuses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eremyprice/RU_Python_I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ml.org/spec/current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jetbrains.com/pycharm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g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Rackspace Corporate Brand Templ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IV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525" name="Name Goes He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Jeremy Price</a:t>
            </a:r>
          </a:p>
        </p:txBody>
      </p:sp>
      <p:sp>
        <p:nvSpPr>
          <p:cNvPr id="4526" name="Position Goes Here"/>
          <p:cNvSpPr>
            <a:spLocks noGrp="1"/>
          </p:cNvSpPr>
          <p:nvPr>
            <p:ph type="body" idx="13"/>
          </p:nvPr>
        </p:nvSpPr>
        <p:spPr>
          <a:xfrm>
            <a:off x="1642747" y="8777843"/>
            <a:ext cx="20830715" cy="646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defTabSz="817244">
              <a:spcBef>
                <a:spcPts val="0"/>
              </a:spcBef>
              <a:buClrTx/>
              <a:buSzTx/>
              <a:buFontTx/>
              <a:buNone/>
              <a:defRPr sz="4554">
                <a:solidFill>
                  <a:srgbClr val="FFFFFF"/>
                </a:solidFill>
              </a:defRPr>
            </a:lvl1pPr>
          </a:lstStyle>
          <a:p>
            <a:r>
              <a:rPr lang="en-US" sz="4551" dirty="0"/>
              <a:t>Technical Trainer</a:t>
            </a:r>
            <a:endParaRPr lang="en-US" dirty="0"/>
          </a:p>
        </p:txBody>
      </p:sp>
      <p:sp>
        <p:nvSpPr>
          <p:cNvPr id="4527" name="April 201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40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69D0-953A-2B4B-9A75-B2E1C1CD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B16E-2299-E349-821A-2F47C796F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2" y="2794000"/>
            <a:ext cx="12241458" cy="9315450"/>
          </a:xfrm>
        </p:spPr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allows us to setup isolated python environments </a:t>
            </a:r>
          </a:p>
          <a:p>
            <a:pPr lvl="1"/>
            <a:r>
              <a:rPr lang="en-US" dirty="0"/>
              <a:t>customized to your version and dependency requirements</a:t>
            </a:r>
          </a:p>
          <a:p>
            <a:r>
              <a:rPr lang="en-US" dirty="0"/>
              <a:t>Sets up with distribute, </a:t>
            </a:r>
            <a:r>
              <a:rPr lang="en-US" dirty="0" err="1"/>
              <a:t>easy_install</a:t>
            </a:r>
            <a:r>
              <a:rPr lang="en-US" dirty="0"/>
              <a:t>, and pip already installed and configured</a:t>
            </a:r>
          </a:p>
          <a:p>
            <a:r>
              <a:rPr lang="en-US" dirty="0"/>
              <a:t>Allows control of environments where root authority is lacking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94EFC-8ED7-8642-BA5C-14D4ECB273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8545D-CBA9-3641-ABCF-A3588335C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712B3D8-EDAE-C943-A807-A19131F4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132" y="2121240"/>
            <a:ext cx="9914147" cy="94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1929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D71A7-DDCF-4341-A894-73AB0755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3555999"/>
            <a:ext cx="18360920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106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DELETE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B8BE2-5BF2-2343-8A56-8B3C5D33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238500"/>
            <a:ext cx="16246475" cy="4451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12CD4-CF00-604D-AC40-13564B47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8388284"/>
            <a:ext cx="16246475" cy="36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82026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44B3B5-17A2-C140-ADB4-63D835A6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r>
              <a:rPr lang="en-US" dirty="0"/>
              <a:t> is great, but Requests is better!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D201-398C-7743-B452-64E035EE6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1901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2F38-17E2-A347-8619-AEFA39DC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4B53-73DF-0849-A0D3-6D2475C9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going to do any real work with HTTP, Python recommends using the Requests library</a:t>
            </a:r>
          </a:p>
          <a:p>
            <a:r>
              <a:rPr lang="en-US" dirty="0"/>
              <a:t>It handles the HTTP intricacies more transparently, and better, than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More info on Requests: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http://docs.python-requests.org/en/master/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requests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2EDC-FEA7-2843-B985-5BEE27C36C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38F00-2C9D-8142-B54F-107CD1DED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487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A4D8-A5EF-924C-9C1D-9548E2D1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78AD-61D9-DE4B-A3E8-6076DE7C0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Note: the default content type for a POST is </a:t>
            </a:r>
            <a:r>
              <a:rPr lang="en-US" i="1" dirty="0"/>
              <a:t>application/x-www-form-</a:t>
            </a:r>
            <a:r>
              <a:rPr lang="en-US" i="1" dirty="0" err="1"/>
              <a:t>urlencoded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0F80-F410-DB4F-A74F-264BA39F4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2F44D-E927-5C4F-90FD-D998DB38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CB6D8-A573-0943-9A27-DCFD8258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340099"/>
            <a:ext cx="10580951" cy="3208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8D458-C861-3941-AFF1-C905DD0F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87" y="7576461"/>
            <a:ext cx="12594972" cy="21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6652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A4D8-A5EF-924C-9C1D-9548E2D1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POST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78AD-61D9-DE4B-A3E8-6076DE7C0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Note: the default content type for a POST is </a:t>
            </a:r>
            <a:r>
              <a:rPr lang="en-US" i="1" dirty="0"/>
              <a:t>application/x-www-form-</a:t>
            </a:r>
            <a:r>
              <a:rPr lang="en-US" i="1" dirty="0" err="1"/>
              <a:t>urlencoded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POST with JSON.  Content type: </a:t>
            </a:r>
            <a:r>
              <a:rPr lang="en-US" i="1" dirty="0"/>
              <a:t>application/</a:t>
            </a:r>
            <a:r>
              <a:rPr lang="en-US" i="1" dirty="0" err="1"/>
              <a:t>json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0F80-F410-DB4F-A74F-264BA39F4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2F44D-E927-5C4F-90FD-D998DB38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8D458-C861-3941-AFF1-C905DD0F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375936"/>
            <a:ext cx="12594972" cy="216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27F90-0B2E-0B48-83EE-0955ACE9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87" y="7641313"/>
            <a:ext cx="13560186" cy="21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667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58C-8D3A-0C49-8869-099B7D29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Requests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09B9A-A822-2649-9153-4C74B822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99" y="3334752"/>
            <a:ext cx="16800001" cy="6189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A7021-16E5-E943-94A8-F5BF5EF2F7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4307D-009F-9943-8D35-8E6743E9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9023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REST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_requests.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586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E109-D073-4542-8A9D-BAEBADEB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F0D2A-4867-8348-AF6D-253CBC0E8B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8033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F766-AE70-2041-AE28-A81A52EA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FD71A-E028-EA49-93F3-90356F65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create a RESTful API service using stock Python libraries </a:t>
            </a:r>
          </a:p>
          <a:p>
            <a:pPr lvl="1"/>
            <a:r>
              <a:rPr lang="en-US" dirty="0"/>
              <a:t>just like you CAN build your own rocket and fly to the moon</a:t>
            </a:r>
          </a:p>
          <a:p>
            <a:r>
              <a:rPr lang="en-US" dirty="0"/>
              <a:t>However, it is easier, safer, better, and more fun to use a framework to do the heavy lifting</a:t>
            </a:r>
          </a:p>
          <a:p>
            <a:r>
              <a:rPr lang="en-US" dirty="0"/>
              <a:t>Some frameworks you might have heard of include:</a:t>
            </a:r>
          </a:p>
          <a:p>
            <a:pPr lvl="1"/>
            <a:r>
              <a:rPr lang="en-US" dirty="0"/>
              <a:t>Django, Flask, Tornado, Twisted, bottle, hug, ...</a:t>
            </a:r>
          </a:p>
          <a:p>
            <a:pPr lvl="1"/>
            <a:r>
              <a:rPr lang="en-US" dirty="0">
                <a:hlinkClick r:id="rId2"/>
              </a:rPr>
              <a:t>https://wiki.python.org/moin/WebFrameworks/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D2C0E-2B40-2D49-8122-E4C1EF02E6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A847-C427-DB4B-A4B2-74F7F1459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397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5254-82BB-F140-B1D7-6EF93168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5BBF1-3C05-CC42-98D5-DDC5D5368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is a Python package manager </a:t>
            </a:r>
          </a:p>
          <a:p>
            <a:pPr lvl="1"/>
            <a:r>
              <a:rPr lang="en-US" dirty="0"/>
              <a:t>built on </a:t>
            </a:r>
            <a:r>
              <a:rPr lang="en-US" dirty="0" err="1"/>
              <a:t>setuptools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finds packages in the cheese shop </a:t>
            </a:r>
          </a:p>
          <a:p>
            <a:pPr lvl="2"/>
            <a:r>
              <a:rPr lang="en-US" dirty="0">
                <a:hlinkClick r:id="rId2"/>
              </a:rPr>
              <a:t>https://pypi.python.org/pypi</a:t>
            </a:r>
            <a:endParaRPr lang="en-US" dirty="0"/>
          </a:p>
          <a:p>
            <a:r>
              <a:rPr lang="en-US" dirty="0"/>
              <a:t>Standard package commands: </a:t>
            </a:r>
          </a:p>
          <a:p>
            <a:pPr lvl="1"/>
            <a:r>
              <a:rPr lang="en-US" dirty="0"/>
              <a:t>install, uninstall, list, search</a:t>
            </a:r>
          </a:p>
          <a:p>
            <a:r>
              <a:rPr lang="en-US" dirty="0"/>
              <a:t>Installation instructions: </a:t>
            </a:r>
          </a:p>
          <a:p>
            <a:pPr lvl="1"/>
            <a:r>
              <a:rPr lang="en-US" dirty="0"/>
              <a:t>Already installed by </a:t>
            </a:r>
            <a:r>
              <a:rPr lang="en-US" dirty="0" err="1"/>
              <a:t>virtualenv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CDF3-2FA0-CE42-B740-AE9B33CA0E3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A86D5-A2E7-F14D-BD55-E32F21446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9698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F5E9-2813-9447-A3B5-28FBA36C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AC224-C8D7-5147-93D5-7839D7BD4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focus on an easy-to-learn web microframework: Flask </a:t>
            </a:r>
          </a:p>
          <a:p>
            <a:pPr lvl="1"/>
            <a:r>
              <a:rPr lang="en-US" dirty="0"/>
              <a:t>Flask is a microframework for Python based on </a:t>
            </a:r>
            <a:r>
              <a:rPr lang="en-US" dirty="0" err="1"/>
              <a:t>Werkzeug</a:t>
            </a:r>
            <a:r>
              <a:rPr lang="en-US" dirty="0"/>
              <a:t>, Jinja2, and good intentions.</a:t>
            </a:r>
          </a:p>
          <a:p>
            <a:pPr lvl="1"/>
            <a:r>
              <a:rPr lang="en-US" dirty="0">
                <a:hlinkClick r:id="rId2"/>
              </a:rPr>
              <a:t>http://flask.pocoo.org/</a:t>
            </a:r>
            <a:endParaRPr lang="en-US" dirty="0"/>
          </a:p>
          <a:p>
            <a:r>
              <a:rPr lang="en-US" dirty="0"/>
              <a:t>Flask does a lot of the heavy lifting with respect to web service internals</a:t>
            </a:r>
          </a:p>
          <a:p>
            <a:r>
              <a:rPr lang="en-US" dirty="0"/>
              <a:t>install:</a:t>
            </a:r>
          </a:p>
          <a:p>
            <a:pPr marL="81278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Flask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7985A-9C73-7F49-99E9-B3FE3E2AF3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05865-EC64-C04A-9738-16F502E00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0642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681E-395F-9647-87C8-4601EAD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Flask 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180EB5-8D5B-B34B-97B1-BB3B0E1C8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the application: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my_app.py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3E86B-5316-9146-B878-14A6C066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9B0668-887C-5846-BB6B-43D01531B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82E7-EFBF-4241-B1B5-AB492FD6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36" y="3123941"/>
            <a:ext cx="7746408" cy="63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6899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16F3-95A8-6D4C-BA02-1FC6456A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2A215-34F0-F84E-9B25-877B7267E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are routed based on the decorators</a:t>
            </a:r>
          </a:p>
          <a:p>
            <a:r>
              <a:rPr lang="en-US" dirty="0"/>
              <a:t>Routes are paths/resources that clients request from your service</a:t>
            </a:r>
          </a:p>
          <a:p>
            <a:r>
              <a:rPr lang="en-US" dirty="0"/>
              <a:t>You can grab variables from the route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The return object will be sent to the client</a:t>
            </a:r>
          </a:p>
          <a:p>
            <a:pPr lvl="1"/>
            <a:r>
              <a:rPr lang="en-US" dirty="0"/>
              <a:t>Text!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23DDD-10C4-A34C-9D5E-1A25C75C0D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191CA-7C2F-D743-8B77-9E06946C7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F1F27-EEAC-7940-AC30-1EF36D5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00" y="4210493"/>
            <a:ext cx="12979834" cy="80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4725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88A7-6CF1-344A-9FB7-7C76E01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26E-6F25-4D40-814A-3F33B74BE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limit or specify the HTTP verbs that can access a route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send multiple routes to the same function handler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CB265-43C9-9D48-B8F1-3996CB7312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F3717-1479-9944-96C9-DF1FB3CBD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83DA3-5D9D-D045-93BC-D6A50BE1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8401540"/>
            <a:ext cx="9333908" cy="4070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4F039-41B1-244D-AA8E-194FEC31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49" y="3357139"/>
            <a:ext cx="9652886" cy="32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060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BB6-2DF7-A34B-84B3-E73041EA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AFA2-6A3E-A64F-9B00-A6111E1A1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Flask hood it has the Jinja2 template engine (</a:t>
            </a:r>
            <a:r>
              <a:rPr lang="en-US" dirty="0">
                <a:hlinkClick r:id="rId2"/>
              </a:rPr>
              <a:t>http://jinja.pocoo.org/</a:t>
            </a:r>
            <a:r>
              <a:rPr lang="en-US" dirty="0"/>
              <a:t>)</a:t>
            </a:r>
          </a:p>
          <a:p>
            <a:r>
              <a:rPr lang="en-US" dirty="0"/>
              <a:t>Templating is a powerful way to customize static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14028-E981-DB4F-9C46-EF0C30FF1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EC1AE-5B2D-6647-86C0-9068D05B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2232E-7A85-AD4F-A82B-1E7D7F7A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521" y="5097652"/>
            <a:ext cx="7166197" cy="4715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C2776-5EF2-8F4E-8933-9B1826D9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49" y="5097652"/>
            <a:ext cx="10157632" cy="308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EC2E2-7709-9844-B31B-E6FFA0010B77}"/>
              </a:ext>
            </a:extLst>
          </p:cNvPr>
          <p:cNvSpPr txBox="1"/>
          <p:nvPr/>
        </p:nvSpPr>
        <p:spPr>
          <a:xfrm>
            <a:off x="14552145" y="4503763"/>
            <a:ext cx="3444948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2E3238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hello.html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5431941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B44-15A2-D14E-A2C4-2647EA98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312E-065C-6341-BD97-D86CF8305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it on for Dev, but make sure it is off for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65098-657D-0F48-9C23-9F2B2553CD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CBD5-C8EE-4641-B44F-71F46CC92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59F8E-E284-6A47-A16E-5DBFB23D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848100"/>
            <a:ext cx="9479516" cy="75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48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Flask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_flask.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783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AA7430-BC0E-744B-BCF1-2BCBA0DF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8B0A2-4573-734C-AD20-E00A325FB43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58925-070F-8F47-9AE7-C96649B9D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177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637AE-2122-6D4D-AD75-52E8D18B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506B-F08A-6D4A-9B50-4A9952A64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arguments for Python functions:</a:t>
            </a:r>
          </a:p>
          <a:p>
            <a:pPr lvl="1"/>
            <a:r>
              <a:rPr lang="en-US" dirty="0"/>
              <a:t>Positional</a:t>
            </a:r>
          </a:p>
          <a:p>
            <a:pPr lvl="1"/>
            <a:r>
              <a:rPr lang="en-US" dirty="0"/>
              <a:t>Keyword</a:t>
            </a:r>
          </a:p>
          <a:p>
            <a:pPr marL="406390" lvl="1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716F5-0C51-8245-8082-67B787DDF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64F93-D338-4945-8579-25BA21D9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36" y="5828340"/>
            <a:ext cx="14044168" cy="16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713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CBA7-3BDB-5B48-A1E0-083A74F1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EEC90-A09E-E547-A84C-D6CE23F9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Positional arguments are required</a:t>
            </a:r>
          </a:p>
          <a:p>
            <a:r>
              <a:rPr lang="en-US" dirty="0"/>
              <a:t>They do not have a default value</a:t>
            </a:r>
          </a:p>
          <a:p>
            <a:r>
              <a:rPr lang="en-US" dirty="0"/>
              <a:t>Positional arguments can be referred to by their name </a:t>
            </a:r>
          </a:p>
          <a:p>
            <a:pPr lvl="1"/>
            <a:r>
              <a:rPr lang="en-US" dirty="0"/>
              <a:t>Using them like keyword arguments</a:t>
            </a:r>
          </a:p>
          <a:p>
            <a:pPr marL="0" indent="0">
              <a:buNone/>
            </a:pPr>
            <a:endParaRPr lang="en-US" dirty="0"/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(18, arg3=22, arg2=‘a12’)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5074-A82D-3043-9F1F-B1A6E68515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44AA-CF09-1F4F-91BC-2718F0543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5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5262-628E-4940-B806-934F559A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FDAF-AF13-6044-A8C0-523C48303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is an interactive shell with some fancier features</a:t>
            </a:r>
          </a:p>
          <a:p>
            <a:r>
              <a:rPr lang="en-US" dirty="0"/>
              <a:t>Whenever you would use the standard Python shell, I recommend using </a:t>
            </a:r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Tour</a:t>
            </a:r>
          </a:p>
          <a:p>
            <a:r>
              <a:rPr lang="en-US" dirty="0"/>
              <a:t>You can install it using pip</a:t>
            </a:r>
          </a:p>
          <a:p>
            <a:pPr lvl="1"/>
            <a:r>
              <a:rPr lang="en-US" dirty="0"/>
              <a:t>I recommend inside a </a:t>
            </a:r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EA62-6F04-1C4F-A8D6-B5A8B3F60B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2CE1A-6E96-5D40-9231-5A965EB46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5318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3C0-FB4E-1A45-BDDC-3AC7BD02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AD083-C617-ED48-A464-6683AA70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 arguments can be in any order </a:t>
            </a:r>
          </a:p>
          <a:p>
            <a:pPr lvl="1"/>
            <a:r>
              <a:rPr lang="en-US" dirty="0"/>
              <a:t>as long as they come after the positional arguments</a:t>
            </a:r>
          </a:p>
          <a:p>
            <a:r>
              <a:rPr lang="en-US" dirty="0"/>
              <a:t>Can't specify positional </a:t>
            </a:r>
            <a:r>
              <a:rPr lang="en-US" dirty="0" err="1"/>
              <a:t>args</a:t>
            </a:r>
            <a:r>
              <a:rPr lang="en-US" dirty="0"/>
              <a:t> after keyword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dirty="0"/>
              <a:t>Names must match exactly</a:t>
            </a:r>
          </a:p>
          <a:p>
            <a:r>
              <a:rPr lang="en-US" dirty="0"/>
              <a:t>Can set default values</a:t>
            </a:r>
          </a:p>
          <a:p>
            <a:pPr marL="40639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(‘123’, arg3=99, arg4=‘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arg2=‘Hello’)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071D4-D83B-D243-BA44-7A69CDD3F3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1796E-27F6-EE42-B959-76418852A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1554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E859-F5BE-6345-8A03-ED7EBDAF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537F6-279C-8146-98F3-46EFCCA3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catch all the </a:t>
            </a:r>
            <a:r>
              <a:rPr lang="en-US" dirty="0" err="1"/>
              <a:t>args</a:t>
            </a:r>
            <a:r>
              <a:rPr lang="en-US" dirty="0"/>
              <a:t> to a function in the special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variable (usually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DD409-7BEC-D842-ABC5-752705B60A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D5D95-634D-424B-A897-2F5239B67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91A8B-3367-504F-BC11-249B92C6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27" y="4043579"/>
            <a:ext cx="6408479" cy="68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5542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199D-4280-D844-8F94-6873D025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r>
              <a:rPr lang="en-US" dirty="0"/>
              <a:t> Unrolling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C4EAD-BDE7-844D-BDC1-24B0C3B10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“unroll” a sequence as an argument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3FC4B-1BED-2C44-88E9-C69DE56DD8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D6034-8318-A240-9FC4-45D8973DD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91EE8-0ACF-EF44-8AC8-C3A3A1E6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812" y="4178003"/>
            <a:ext cx="5780272" cy="43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572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58D8-6B3D-5C4A-9291-D55E9CAB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Kwargs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4E82-4F87-AE47-A1C7-F496F7E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 arguments can be handled the same way as positional arguments</a:t>
            </a:r>
          </a:p>
          <a:p>
            <a:pPr lvl="1"/>
            <a:r>
              <a:rPr lang="en-US" dirty="0"/>
              <a:t>but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/>
              <a:t> (usually used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784D-8C24-3844-8CED-324A55702E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ABE0B-B440-8F4D-9579-3CF30B2DE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98B67-07AD-414A-BFBA-4FCDE6A3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71" y="4949825"/>
            <a:ext cx="8891477" cy="71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7991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Kwargs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lab_args.py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6773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DBD9-68AD-354C-BE7C-F5DF589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0A8C7-6927-7E46-A5EB-46792915EAB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60811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DBEC-4C9C-294A-8214-F00F35D7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3C215-1264-2F49-9C92-6DFA6EC46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Python is an object</a:t>
            </a:r>
          </a:p>
          <a:p>
            <a:r>
              <a:rPr lang="en-US" dirty="0"/>
              <a:t>Try the following code: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A41BC-BF2A-0E44-9997-CF4CDAECAC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852A6-6DA4-4C4F-8218-7CC569778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F62C-9281-E646-8FC1-229A7382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7" y="4637641"/>
            <a:ext cx="4440717" cy="44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9832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B64B-A25F-F349-B9F7-61CFF63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“Variables”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F9932-159D-FC4B-9BDA-8E01B18F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most programming languages, variables are a spot to put values</a:t>
            </a:r>
          </a:p>
          <a:p>
            <a:pPr lvl="1"/>
            <a:r>
              <a:rPr lang="en-US" dirty="0"/>
              <a:t>A box in memory we label and use to store values</a:t>
            </a:r>
          </a:p>
          <a:p>
            <a:r>
              <a:rPr lang="en-US" dirty="0"/>
              <a:t>In Python, we don't create variables and assign values to them </a:t>
            </a:r>
          </a:p>
          <a:p>
            <a:pPr lvl="1"/>
            <a:r>
              <a:rPr lang="en-US" dirty="0"/>
              <a:t>We create names and bind them to objects</a:t>
            </a:r>
          </a:p>
          <a:p>
            <a:r>
              <a:rPr lang="en-US" dirty="0"/>
              <a:t>For instance,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tells Python: </a:t>
            </a:r>
          </a:p>
          <a:p>
            <a:pPr lvl="1"/>
            <a:r>
              <a:rPr lang="en-US" dirty="0"/>
              <a:t>"I want to refer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r>
              <a:rPr lang="en-US" dirty="0"/>
              <a:t> instance by the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python terms, the identifier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/>
              <a:t> is bound to the instance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To find out what object you are working with,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id()</a:t>
            </a:r>
            <a:r>
              <a:rPr lang="en-US" dirty="0">
                <a:cs typeface="Courier New" panose="02070309020205020404" pitchFamily="49" charset="0"/>
              </a:rPr>
              <a:t> function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cs typeface="Courier New" panose="02070309020205020404" pitchFamily="49" charset="0"/>
              </a:rPr>
              <a:t>To get all the attributes (and methods) of an object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function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1235A-5DA1-AC48-8EC5-AE87071D0A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0BA08-F0DA-1648-BF08-67147F0AC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547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B958-2035-E045-82A8-608518A0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C4690-FC7C-BE40-AFBA-C8CAB7956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code do what you expect?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445E-0249-9E4D-8840-49039DDA2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155B4-4A62-3E4A-8359-670516CEB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64532-5204-B242-8686-CA91499F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4016271"/>
            <a:ext cx="7278815" cy="56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127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FEBC-E201-1849-B526-7B336CC2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built in types?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1C0CC-23E9-B84D-993B-C2D9BFEE0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running this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objects have methods that allow them to do work (sometimes with other objects)</a:t>
            </a:r>
          </a:p>
          <a:p>
            <a:r>
              <a:rPr lang="en-US" dirty="0"/>
              <a:t>Methods starting with double underscore (</a:t>
            </a:r>
            <a:r>
              <a:rPr lang="en-US" dirty="0" err="1"/>
              <a:t>dunder</a:t>
            </a:r>
            <a:r>
              <a:rPr lang="en-US" dirty="0"/>
              <a:t>) are Python Magic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F1C57-1900-AA41-B89B-694ADEC645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70FB-86C5-1249-8607-5975A494E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1602-92F7-7443-B051-222AFEE3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762300"/>
            <a:ext cx="6991410" cy="30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42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Grab the materials for the class</a:t>
            </a:r>
          </a:p>
          <a:p>
            <a:r>
              <a:rPr lang="en-US" sz="4000" dirty="0"/>
              <a:t>Verify Python version info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virtualenv</a:t>
            </a:r>
            <a:r>
              <a:rPr lang="en-US" sz="4000" dirty="0"/>
              <a:t> (Python 2 only)</a:t>
            </a:r>
          </a:p>
          <a:p>
            <a:r>
              <a:rPr lang="en-US" sz="4000" dirty="0"/>
              <a:t>Create a </a:t>
            </a:r>
            <a:r>
              <a:rPr lang="en-US" sz="4000" dirty="0" err="1"/>
              <a:t>virtualenv</a:t>
            </a:r>
            <a:r>
              <a:rPr lang="en-US" sz="4000" dirty="0"/>
              <a:t> </a:t>
            </a:r>
          </a:p>
          <a:p>
            <a:pPr lvl="1"/>
            <a:r>
              <a:rPr lang="en-US" sz="4000" dirty="0"/>
              <a:t>activate it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IPython</a:t>
            </a:r>
            <a:r>
              <a:rPr lang="en-US" sz="4000" dirty="0"/>
              <a:t> in the </a:t>
            </a:r>
            <a:r>
              <a:rPr lang="en-US" sz="4000" dirty="0" err="1"/>
              <a:t>virtualenv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57564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C16F-522A-9444-BEEC-DB431BC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8DE60-C5E1-3441-8FE8-154E4657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/>
              <a:t> called when an instance is created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__del__</a:t>
            </a:r>
            <a:r>
              <a:rPr lang="en-US" dirty="0"/>
              <a:t> called when the instances is deleted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__ne__,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__le__,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>
                <a:cs typeface="Courier New" panose="02070309020205020404" pitchFamily="49" charset="0"/>
              </a:rPr>
              <a:t>called for comparisons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__add__, __sub__,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__div__ </a:t>
            </a:r>
            <a:r>
              <a:rPr lang="en-US" dirty="0">
                <a:cs typeface="Courier New" panose="02070309020205020404" pitchFamily="49" charset="0"/>
              </a:rPr>
              <a:t>called for math operations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__float__, __hex__ </a:t>
            </a:r>
            <a:r>
              <a:rPr lang="en-US" dirty="0">
                <a:cs typeface="Courier New" panose="02070309020205020404" pitchFamily="49" charset="0"/>
              </a:rPr>
              <a:t>called for conversions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__enter__, __exit__ </a:t>
            </a:r>
            <a:r>
              <a:rPr lang="en-US" dirty="0">
                <a:cs typeface="Courier New" panose="02070309020205020404" pitchFamily="49" charset="0"/>
              </a:rPr>
              <a:t>called for context managers</a:t>
            </a:r>
          </a:p>
          <a:p>
            <a:r>
              <a:rPr lang="en-US" dirty="0">
                <a:cs typeface="Courier New" panose="02070309020205020404" pitchFamily="49" charset="0"/>
              </a:rPr>
              <a:t>If an object has magic methods, it supports those protocols</a:t>
            </a:r>
          </a:p>
          <a:p>
            <a:r>
              <a:rPr lang="en-US" dirty="0">
                <a:cs typeface="Courier New" panose="02070309020205020404" pitchFamily="49" charset="0"/>
              </a:rPr>
              <a:t>More info: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https://rszalski.github.io/magicmethods/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10133-2281-0547-B0DB-CE0D282F39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2713C-ACEB-B241-81E4-AB2F142D0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509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19DA-2466-F242-9533-7663D456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Since everything is just names bound to objects…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E533F-0E91-FF4E-965D-0D4B78FB14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C91E9-482F-5341-851C-3D777C508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55761-75AC-2246-ACDD-EEAF8E67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55" y="1451743"/>
            <a:ext cx="10271051" cy="117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473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1B55-C9C7-F546-8072-B20BF5E8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vs. Immutable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7A6C-E855-FA48-879C-12D8D958C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in a </a:t>
            </a:r>
            <a:r>
              <a:rPr lang="en-US" b="1" dirty="0"/>
              <a:t>mutable</a:t>
            </a:r>
            <a:r>
              <a:rPr lang="en-US" dirty="0"/>
              <a:t> object </a:t>
            </a:r>
            <a:r>
              <a:rPr lang="en-US" b="1" dirty="0"/>
              <a:t>can</a:t>
            </a:r>
            <a:r>
              <a:rPr lang="en-US" dirty="0"/>
              <a:t> be changed after it is created </a:t>
            </a:r>
          </a:p>
          <a:p>
            <a:pPr lvl="1"/>
            <a:r>
              <a:rPr lang="en-US" dirty="0"/>
              <a:t>lists, dictionaries, sets</a:t>
            </a:r>
          </a:p>
          <a:p>
            <a:r>
              <a:rPr lang="en-US" dirty="0"/>
              <a:t>The value in an </a:t>
            </a:r>
            <a:r>
              <a:rPr lang="en-US" b="1" dirty="0"/>
              <a:t>immutable</a:t>
            </a:r>
            <a:r>
              <a:rPr lang="en-US" dirty="0"/>
              <a:t> object </a:t>
            </a:r>
            <a:r>
              <a:rPr lang="en-US" b="1" dirty="0"/>
              <a:t>cannot</a:t>
            </a:r>
            <a:r>
              <a:rPr lang="en-US" dirty="0"/>
              <a:t> be changed after it is created </a:t>
            </a:r>
          </a:p>
          <a:p>
            <a:pPr lvl="1"/>
            <a:r>
              <a:rPr lang="en-US" dirty="0"/>
              <a:t>strings, tuples, integers, floats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B75A-383B-F54F-871F-A2193439A5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0624D-EB8F-7849-925A-5683AB7F4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FF23-9784-BC48-8371-54CDAB52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49" y="4927600"/>
            <a:ext cx="5012217" cy="79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8547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941D-8D70-544E-B428-63D4B9EA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are immutable,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C28D7-F613-854A-89A2-C42D952E26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531A8-3AC4-D540-9F44-615925CCB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F8888-D72E-5641-86A1-D1E019F4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34835"/>
            <a:ext cx="12414102" cy="108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0135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99C2-B3E9-0846-8CB7-A62EC203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83CA-E787-FB47-A6D2-A6C2247E31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BFE1C-09CF-384C-8835-5360ED69E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45E8E-F314-4A46-9389-9BEF156B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8" y="2713960"/>
            <a:ext cx="9687863" cy="83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3104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86D3-23B8-E94F-878C-13E91D62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Functions are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4ABB3-5AAE-C64A-B3D0-879FE09CD3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749CE-F12B-5A4D-A4BD-C0782776A8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BE520-A4A4-4D4B-A53C-22A9CCFB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3" y="3279405"/>
            <a:ext cx="9085226" cy="87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2723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3C8-2BD8-7640-8FB7-A8625FB9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373-3EB3-F04C-A125-282E328C2D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C9FD6-A001-6B40-B8E8-F52A4E028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6178A-5F93-1347-9F27-4C5F054E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21393"/>
            <a:ext cx="10750156" cy="72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48810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_objects.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3549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7C26-D345-104E-8CBB-61FA15E8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C31CD-D006-2C41-9FCF-EA0597BEFC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18200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8A0D3-8CEF-7743-B7CF-B00D7D48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know about functions…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9922A-B755-7040-B24B-439638913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7FE67-5B5E-E147-94DB-E2D94737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70" y="3413642"/>
            <a:ext cx="5353730" cy="34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86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5F18-C9EA-DD40-B9B8-560C27DE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A907F-F1BD-B844-8982-F7AA4DF02B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247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5E58-37FB-074A-BA04-FDA1868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(and namespace)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CDF21-FE58-8F4E-855D-33D1BD7F6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Identifiers (names) are looked up in the namespace</a:t>
            </a:r>
          </a:p>
          <a:p>
            <a:r>
              <a:rPr lang="en-US" dirty="0"/>
              <a:t>Local, nonlocal, to global in steps</a:t>
            </a:r>
          </a:p>
          <a:p>
            <a:r>
              <a:rPr lang="en-US" dirty="0"/>
              <a:t>First occurrence found wins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EB0329-727A-AF44-965E-CDD364D77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96D43-252E-8C46-8C73-045109C3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454" y="4916966"/>
            <a:ext cx="6375104" cy="48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33813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3682-E7C6-134F-A37D-E9A5AB57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</a:t>
            </a:r>
            <a:r>
              <a:rPr lang="en-US" dirty="0" err="1"/>
              <a:t>globals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93D4-F66A-6043-BB1F-010E8476D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still access global identifiers inside a local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B33B-2485-F34D-9A62-E3CF2DF652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F6109-58A0-DA40-A35C-C83E2BEFF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397E5-EBEE-E240-8F65-5831B5D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96" y="4673451"/>
            <a:ext cx="7119985" cy="46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7333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B2C4-0EF2-0643-9234-32D7E756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(global shadowing)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57FA-9FA1-3C46-AE72-4CE86FC02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try to assign the global identifier in a local scope it won’t necessarily do what we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BA52-67C9-3542-90BE-09EA3E090E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54DB4-F53E-5147-96ED-F22C860A7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9022A-C734-D748-9EAB-7D213706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787" y="4635499"/>
            <a:ext cx="7146218" cy="51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4507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6DE4-1BB2-E549-B52C-DEB7A212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1" y="152646"/>
            <a:ext cx="21948459" cy="2273301"/>
          </a:xfrm>
        </p:spPr>
        <p:txBody>
          <a:bodyPr/>
          <a:lstStyle/>
          <a:p>
            <a:r>
              <a:rPr lang="en-US" dirty="0"/>
              <a:t>Lifetime of Identifiers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5AEC6-57D2-7745-9F15-5F7AD1D9F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Identifiers exist as long as they are in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5FCFC-458B-8944-8CAE-231B115F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BA99-D88C-7C4B-8E3E-3529B70A6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8564F-5443-6343-A963-B84804EC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20" y="4414136"/>
            <a:ext cx="8537296" cy="43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7288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A183-FE01-E74B-A52C-7817A7CF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3F70-1E03-034B-A65B-A8FF5DF12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Become local variables to the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5A2F-176D-4C4D-8E9A-66EF0D0722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C61D-E443-6F4F-AE6D-FD12F06B6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D7A00-181E-1F45-8AF2-40F910FF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81" y="3860061"/>
            <a:ext cx="7914891" cy="40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2020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D1EF-6DC2-814F-884F-5DAEF74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1957D-4FDE-554A-9684-95C5371C9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names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C756B-AA6A-CE4D-AFF4-B41A3808EF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2F8A6-5420-4A44-BED1-27B874F8F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7B923-E9D0-3449-B851-E211CD7F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825" y="4758365"/>
            <a:ext cx="7251719" cy="55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7169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B16A-FD41-F740-BD12-E2B94C58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4C33F-226E-E34D-972E-C93A7495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define functions within functions</a:t>
            </a:r>
          </a:p>
          <a:p>
            <a:r>
              <a:rPr lang="en-US" dirty="0"/>
              <a:t>Identifier lifetime and scoping rules still apply</a:t>
            </a:r>
          </a:p>
          <a:p>
            <a:r>
              <a:rPr lang="en-US" dirty="0"/>
              <a:t>Remember that “nonlocal” keyword?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888A1-21D8-4F47-8A74-3976DA8AB1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30E4-9A8E-074D-8300-2884CEAF3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954B3-D9CA-AB4F-934E-410EBDAA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183" y="5247015"/>
            <a:ext cx="6071634" cy="50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026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328F-8743-044E-8B1F-CF013742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5063-857A-1348-A065-5733568AF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everything else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E0397-AE7E-5C4B-865F-08DE123AE1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5824-D911-CA49-9772-3206D8B1C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E7792-9B80-204F-B2E1-4E3E4918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899" y="3682556"/>
            <a:ext cx="11099323" cy="39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696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D168-E14C-7447-8DB0-7B565AFD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Functions as the Objects they 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564-93EC-1849-BAA2-C523983B1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functions just like integers and other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46F62-EB08-5F49-91D2-65806936AF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8E12E-6D29-6B47-BDE9-291D679F8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6739B-28DD-8F47-B4A7-4D3123ED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923" y="4170768"/>
            <a:ext cx="7287941" cy="6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0894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9777-59C6-AE43-9D87-E9D46BFB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those weird inner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66BD2-F4B1-1A41-A370-96C3D7C50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defined in other functions are still just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E475-BB05-2C40-8361-BEE77FD53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A2D1F-CDD2-464B-BC34-C321974AE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B723A-3867-DC4E-B23E-77729615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55" y="4243277"/>
            <a:ext cx="9891890" cy="47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01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155B0B-55DB-254B-BD91-215B6CC7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Python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EAC4F-006F-5948-B2EB-CC1D652C5E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22D574-582B-0F49-A8AB-55CD1A965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E5BD9-73AC-0643-A83F-90B05128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7" y="2872857"/>
            <a:ext cx="9351285" cy="91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8645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AB71-06B4-0844-B472-14200D07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Closures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7A4B5-19AD-F542-B2FC-B0FD6AE77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Closures are a way to handle scoping and variable lifetimes so the function objects act as expected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3D98A-D227-6F4F-9A21-26B041AEA5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816B6-72C7-B646-9915-C503D4BFC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1D453-29E0-6944-B740-463C4D36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515" y="3912191"/>
            <a:ext cx="6433846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8976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34F0-7452-8741-B329-97268E1E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3234E-CEAC-7048-B3B5-C3E366A31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function arguments work with closures!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40062-2195-1544-BE50-34A7E137D2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C9E68-0049-C146-89FD-30F47BF68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2B874-176A-A043-9CDB-F906323D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838" y="4099442"/>
            <a:ext cx="7726384" cy="65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3251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3940-5F7D-2746-A7B9-40053DF6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(finally!)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4F09-0B86-9A4C-9656-44D1D0DCC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Decorators rely on "functions as objects" and closures</a:t>
            </a:r>
          </a:p>
          <a:p>
            <a:r>
              <a:rPr lang="en-US" dirty="0"/>
              <a:t>They wrap one function in another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33C2D-7EE3-1749-9B4A-2CFC27545F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44248-3E53-8F4C-B936-D10A4D2E8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FCC31-8657-5D4F-A36F-12DC460D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25" y="3928797"/>
            <a:ext cx="9134549" cy="70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0787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39EF-41BD-2D4F-8E3F-9CAC8796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Decorators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EFB8D-E895-6F4F-9814-1AA730C2C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Anything!</a:t>
            </a:r>
          </a:p>
          <a:p>
            <a:r>
              <a:rPr lang="en-US" dirty="0"/>
              <a:t>Decorators can be used to add bounds checking, input scrubbing, debugging info, or other features to 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F951D-CAAD-0542-8AAF-0EAF1F4402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53331-4D7D-E54D-9A30-37F9CD90C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5325C-9A83-6246-9D6C-6F549516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59" y="4356763"/>
            <a:ext cx="11360681" cy="59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096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BA5A-8AAD-4B44-AD9E-A49DFD6E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4BD52-6BDC-1840-8B2C-0A81ED9A6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@ symbol can be used as "syntactic sugar" to apply a decorator to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EC759-7563-8B43-9C4E-8DC6F5F67A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A006D-057D-0348-A08A-186A98C83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EC9DB-075E-BA4E-9565-311B2A5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80" y="3715656"/>
            <a:ext cx="8884750" cy="465859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205522-87AA-3F4F-BD81-6E50DE6B6564}"/>
              </a:ext>
            </a:extLst>
          </p:cNvPr>
          <p:cNvSpPr/>
          <p:nvPr/>
        </p:nvSpPr>
        <p:spPr>
          <a:xfrm>
            <a:off x="425302" y="7451725"/>
            <a:ext cx="790878" cy="39510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A852F-B43D-2641-BCB8-1C9524C5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5" y="3715656"/>
            <a:ext cx="6517763" cy="46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3982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6074-A74C-3843-94AB-5983D2CB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really?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5A7E-A7E8-934D-A4A6-7A712436C1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1BCF4-06C3-154F-A71A-7A9DA19AC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3CBA6-6DBB-5447-BDE4-DD80D48F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06" y="3640321"/>
            <a:ext cx="12504787" cy="68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2433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9F14-FD67-4E40-90CC-6D389DC8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r>
              <a:rPr lang="en-US" dirty="0"/>
              <a:t> and </a:t>
            </a:r>
            <a:r>
              <a:rPr lang="en-US" dirty="0" err="1"/>
              <a:t>Kwargs</a:t>
            </a:r>
            <a:r>
              <a:rPr lang="en-US" dirty="0"/>
              <a:t> in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2356-9F29-B540-81BA-3AAC7ADBE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pass along any </a:t>
            </a:r>
            <a:r>
              <a:rPr lang="en-US" dirty="0" err="1"/>
              <a:t>args</a:t>
            </a:r>
            <a:r>
              <a:rPr lang="en-US" dirty="0"/>
              <a:t> or </a:t>
            </a:r>
            <a:r>
              <a:rPr lang="en-US" dirty="0" err="1"/>
              <a:t>kwargs</a:t>
            </a:r>
            <a:r>
              <a:rPr lang="en-US" dirty="0"/>
              <a:t> we have from the decorator to the wrapped function</a:t>
            </a:r>
          </a:p>
          <a:p>
            <a:r>
              <a:rPr lang="en-US" dirty="0"/>
              <a:t>Sometimes your decorator needs to change the </a:t>
            </a:r>
            <a:r>
              <a:rPr lang="en-US" dirty="0" err="1"/>
              <a:t>args</a:t>
            </a:r>
            <a:r>
              <a:rPr lang="en-US" dirty="0"/>
              <a:t> or </a:t>
            </a:r>
            <a:r>
              <a:rPr lang="en-US" dirty="0" err="1"/>
              <a:t>kwargs</a:t>
            </a:r>
            <a:r>
              <a:rPr lang="en-US" dirty="0"/>
              <a:t>, sometimes you just need to send them along untouched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4B6D9-1BB5-4C4C-987D-37E1C0EC7B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A68F-C17C-534C-9303-C7766CB22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10159-70D7-EC47-B949-29D09D52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18" y="4622651"/>
            <a:ext cx="14984764" cy="65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7022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A300-DCA9-A242-9E62-A3A3098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</a:t>
            </a:r>
            <a:r>
              <a:rPr lang="en-US" dirty="0" err="1"/>
              <a:t>args</a:t>
            </a:r>
            <a:r>
              <a:rPr lang="en-US" dirty="0"/>
              <a:t>/</a:t>
            </a:r>
            <a:r>
              <a:rPr lang="en-US" dirty="0" err="1"/>
              <a:t>kwargs</a:t>
            </a:r>
            <a:r>
              <a:rPr lang="en-US" dirty="0"/>
              <a:t> debug decorator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A5373-85AD-D64F-92E4-684C86D9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622" y="2791170"/>
            <a:ext cx="13857454" cy="9642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56ED2-7862-3243-8F38-F11F512236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784DA-E399-B845-86D2-B0784E0DED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6712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20-5713-E840-B77F-1614760A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decorator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1CA5-8A76-F142-BB2F-84F47B8F97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36260-E423-0F4E-9C5D-66E5F0293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5033B-5199-CE4B-B6A2-B444E81F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89" y="2586294"/>
            <a:ext cx="11508416" cy="10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828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2468-5C2A-F443-900B-4A222A5F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way to remember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5F439-0461-C14E-B8DE-3AD3FE20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decorator is a function that </a:t>
            </a:r>
          </a:p>
          <a:p>
            <a:pPr lvl="1"/>
            <a:r>
              <a:rPr lang="en-US" dirty="0"/>
              <a:t>accepts a function as an argument</a:t>
            </a:r>
          </a:p>
          <a:p>
            <a:pPr lvl="1"/>
            <a:r>
              <a:rPr lang="en-US" dirty="0"/>
              <a:t>and returns a function </a:t>
            </a:r>
          </a:p>
          <a:p>
            <a:pPr lvl="2"/>
            <a:r>
              <a:rPr lang="en-US" dirty="0"/>
              <a:t>that is meant to be called in place of the passed in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45002-D915-F741-B269-A7D023F4D4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A06E6-1442-854C-AB57-A7D490DF5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670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FDA7-0841-4E40-B305-B7B5D717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(Python 3.7.1)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8BB3A-13E3-4D42-BB22-F355CEEFB3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5EDCB-52E7-124D-B1D6-79FEAB2DA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440EA-4CB7-6342-AE4C-06166DBC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99875"/>
              </p:ext>
            </p:extLst>
          </p:nvPr>
        </p:nvGraphicFramePr>
        <p:xfrm>
          <a:off x="1816099" y="3048915"/>
          <a:ext cx="20751801" cy="761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543">
                  <a:extLst>
                    <a:ext uri="{9D8B030D-6E8A-4147-A177-3AD203B41FA5}">
                      <a16:colId xmlns:a16="http://schemas.microsoft.com/office/drawing/2014/main" val="2551958519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35191421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71023213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76588247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023969539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402632347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714791173"/>
                    </a:ext>
                  </a:extLst>
                </a:gridCol>
              </a:tblGrid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async</a:t>
                      </a:r>
                      <a:endParaRPr lang="en-US" sz="36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761912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await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continue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elif</a:t>
                      </a:r>
                      <a:endParaRPr lang="en-US" sz="36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879344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538411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880775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25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514855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lab_decorators.py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8282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972767-D148-EA4B-A22D-C3C27258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0EDB3-FE7B-B641-AF77-4A1D85A5B9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99C04-DF13-1440-A4CF-EB3E0E035D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4972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F81EB-3199-E849-BFB3-E3D5F9E6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without 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5E9A1-0F06-644A-9EDC-6D4FA7BB8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wanted to add a parameter to 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debug_call</a:t>
            </a:r>
            <a:r>
              <a:rPr lang="en-US" dirty="0"/>
              <a:t> decorator?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say I want to add a parameter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debug_call</a:t>
            </a:r>
            <a:r>
              <a:rPr lang="en-US" dirty="0"/>
              <a:t> that enables or disables the printing</a:t>
            </a:r>
          </a:p>
          <a:p>
            <a:pPr lvl="1"/>
            <a:r>
              <a:rPr lang="en-US" dirty="0"/>
              <a:t>Perhaps I could set the enable/disable globally to turn on/off all debugging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7769B-98E5-D941-B3D4-568DA75E0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59918-5B38-5E47-8456-7647D4D5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90" y="3447054"/>
            <a:ext cx="14172420" cy="62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10986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D33-DB24-3D48-B3D7-9B035096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down memory lane…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4B5-C786-3A43-B4EE-BFEBCAF17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Decorators return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3DEAD-178E-C644-8172-03BC72C669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4A6C4-260A-AE4B-B631-8AE3DDF5B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88EEF-C61F-CF4C-8844-02A0B7E1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507" y="4020878"/>
            <a:ext cx="6054812" cy="42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1203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CA9E-EE40-E74E-908D-F28D0434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 Parameters return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EE23C-E4CC-8246-9778-FB8C871F1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decorator with parameters becomes a function that: </a:t>
            </a:r>
          </a:p>
          <a:p>
            <a:r>
              <a:rPr lang="en-US" dirty="0"/>
              <a:t>accepts an argument,</a:t>
            </a:r>
          </a:p>
          <a:p>
            <a:r>
              <a:rPr lang="en-US" dirty="0"/>
              <a:t>and returns a function that: </a:t>
            </a:r>
          </a:p>
          <a:p>
            <a:pPr lvl="2"/>
            <a:r>
              <a:rPr lang="en-US" dirty="0"/>
              <a:t>accepts a function as an argument</a:t>
            </a:r>
          </a:p>
          <a:p>
            <a:pPr lvl="2"/>
            <a:r>
              <a:rPr lang="en-US" dirty="0"/>
              <a:t>and returns a function </a:t>
            </a:r>
          </a:p>
          <a:p>
            <a:pPr lvl="3"/>
            <a:r>
              <a:rPr lang="en-US" dirty="0"/>
              <a:t>that is meant to be called in place of the passed in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28BF1-B0E0-644E-92D7-8447E3103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26161-8FF6-B249-A9A6-26BCC5656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53EB5-821B-D944-AEE2-EE5BA36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669" y="2794000"/>
            <a:ext cx="9312806" cy="37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614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215A-A825-FF47-AF26-BE6EF3A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Decorator with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9E0F4-7126-824B-B16C-ACA2D7712E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F71AD-59FC-B34E-835F-DF06161940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E98A5-48EB-5B40-BF94-D8CC2BD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222" y="2650016"/>
            <a:ext cx="12799726" cy="98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5159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Decorators with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lab_decorators_with_parameters.py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98009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B563-950E-1748-B07A-C82704E7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981F-CD6C-9E4B-B1E2-245C15D430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9340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4CEFF7-08DB-D649-B77A-0BBBFA45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88862C-AB64-ED46-9A27-04B51039E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Driven Development (TDD) says essentially:</a:t>
            </a:r>
          </a:p>
          <a:p>
            <a:pPr lvl="1"/>
            <a:r>
              <a:rPr lang="en-US" dirty="0"/>
              <a:t>Write a test that for a proposed feature / bugfix and verify it fails</a:t>
            </a:r>
          </a:p>
          <a:p>
            <a:pPr lvl="1"/>
            <a:r>
              <a:rPr lang="en-US" dirty="0"/>
              <a:t>Write the minimal amount of code to make the test pass</a:t>
            </a:r>
          </a:p>
          <a:p>
            <a:pPr lvl="1"/>
            <a:r>
              <a:rPr lang="en-US" dirty="0"/>
              <a:t>Refactor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Best early detection of bugs:</a:t>
            </a:r>
          </a:p>
          <a:p>
            <a:pPr lvl="1"/>
            <a:r>
              <a:rPr lang="en-US" dirty="0"/>
              <a:t>Pair programming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Test Driven Development</a:t>
            </a:r>
          </a:p>
          <a:p>
            <a:r>
              <a:rPr lang="en-US" dirty="0"/>
              <a:t>Test-Driven Development by Example : Kent Beck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030273-BFD6-7B43-9116-BF51D1C5E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05015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1EFD-D634-9C4B-A3C8-088CC442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UnitTest</a:t>
            </a:r>
            <a:r>
              <a:rPr lang="en-US" dirty="0"/>
              <a:t>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A0B4-516B-9141-A324-EEEF284E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in Python used to implement TDD</a:t>
            </a:r>
          </a:p>
          <a:p>
            <a:pPr lvl="1"/>
            <a:r>
              <a:rPr lang="en-US" dirty="0"/>
              <a:t>or other unit testing needs</a:t>
            </a:r>
          </a:p>
          <a:p>
            <a:r>
              <a:rPr lang="en-US" dirty="0"/>
              <a:t>Derive a class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To run the tests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is the default, or roll your 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AC720-920F-2C4D-9582-47DE8BC048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56FCE-9E4C-724C-A9F8-D1F1BCEA6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51D59-4B3C-0244-A460-8D30D792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632" y="5757087"/>
            <a:ext cx="10223943" cy="57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81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9242-CCE6-9742-8037-3FA58F80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43FA-5CB2-904D-934D-45E26C26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Python is an object (more on this later)</a:t>
            </a:r>
          </a:p>
          <a:p>
            <a:r>
              <a:rPr lang="en-US" dirty="0"/>
              <a:t>Objects have methods and attributes</a:t>
            </a:r>
          </a:p>
          <a:p>
            <a:r>
              <a:rPr lang="en-US" dirty="0"/>
              <a:t>Methods are functions that do work based on the object they are attached to</a:t>
            </a:r>
          </a:p>
          <a:p>
            <a:r>
              <a:rPr lang="en-US" dirty="0"/>
              <a:t>Attributes are data variables attached to the object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8682-1BFD-BE4F-A26B-1C76EEB115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CDED-408E-AD43-88B1-639D61F48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E46B6-5C7F-8141-9B16-5B82141F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37" y="6358003"/>
            <a:ext cx="669636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9232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D672-C223-9F4E-B4E3-707DCEB6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E4EC8-989C-4041-BE1F-ECC1DBE4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test fixture is needed to setup/takedown the calculator for each test, we can add methods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for </a:t>
            </a:r>
            <a:r>
              <a:rPr lang="en-US" dirty="0" err="1"/>
              <a:t>TestCase</a:t>
            </a:r>
            <a:r>
              <a:rPr lang="en-US" dirty="0"/>
              <a:t>-level setup and teardown</a:t>
            </a:r>
          </a:p>
          <a:p>
            <a:r>
              <a:rPr lang="en-US" dirty="0"/>
              <a:t>The naming standard is that each test method name start with test</a:t>
            </a:r>
          </a:p>
          <a:p>
            <a:r>
              <a:rPr lang="en-US" dirty="0"/>
              <a:t>For unit tests,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TestCase</a:t>
            </a:r>
            <a:r>
              <a:rPr lang="en-US" dirty="0"/>
              <a:t> class offers (3) primary verifiers: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equal to the value we expect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a True assertion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assertRaises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the Exception we expect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6285-3A1B-944C-9F95-63EF012254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D2D99-C6BD-114E-ACE8-17605B7DA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26658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441A-2D10-7845-B54C-197A2FCE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6F31-4DD8-794A-B64B-174C19DD9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!=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True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False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not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None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assertIsNotNone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not None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in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assertNotIn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not in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 is True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 is False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assertGreater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b): a &gt;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assertRaises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(ex): raises ex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assertRegexMatches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re):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regex.search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is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0F671-3E0E-514D-B326-6C1980D1FD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80F92-299C-E548-A747-7750DF584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9278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unittest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_unittest.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7739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pyreview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lab_pyreview.py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9711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Grab the materials for the class</a:t>
            </a:r>
          </a:p>
          <a:p>
            <a:r>
              <a:rPr lang="en-US" sz="4000" dirty="0"/>
              <a:t>Verify Python version info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virtualenv</a:t>
            </a:r>
            <a:r>
              <a:rPr lang="en-US" sz="4000" dirty="0"/>
              <a:t> (Python 2 only)</a:t>
            </a:r>
          </a:p>
          <a:p>
            <a:r>
              <a:rPr lang="en-US" sz="4000" dirty="0"/>
              <a:t>Create a </a:t>
            </a:r>
            <a:r>
              <a:rPr lang="en-US" sz="4000" dirty="0" err="1"/>
              <a:t>virtualenv</a:t>
            </a:r>
            <a:r>
              <a:rPr lang="en-US" sz="4000" dirty="0"/>
              <a:t> </a:t>
            </a:r>
          </a:p>
          <a:p>
            <a:pPr lvl="1"/>
            <a:r>
              <a:rPr lang="en-US" sz="4000" dirty="0"/>
              <a:t>activate it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IPython</a:t>
            </a:r>
            <a:r>
              <a:rPr lang="en-US" sz="4000" dirty="0"/>
              <a:t> in the </a:t>
            </a:r>
            <a:r>
              <a:rPr lang="en-US" sz="4000" dirty="0" err="1"/>
              <a:t>virtualenv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625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8C40-B043-994B-87E0-99DA30C5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98587-5B35-BA4A-B359-BD407AA411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6596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5A52B-B376-4B40-86FA-E531C792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547C5-2EC4-B54F-9FF8-4EEB41F3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can pass in config, options, and information to your program using command line arguments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arg1 100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thisfile.jpg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Python allows for simple parsing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Simple list of command line </a:t>
            </a:r>
            <a:r>
              <a:rPr lang="en-US" dirty="0" err="1">
                <a:cs typeface="Courier New" panose="02070309020205020404" pitchFamily="49" charset="0"/>
              </a:rPr>
              <a:t>args</a:t>
            </a:r>
            <a:r>
              <a:rPr lang="en-US" dirty="0">
                <a:cs typeface="Courier New" panose="02070309020205020404" pitchFamily="49" charset="0"/>
              </a:rPr>
              <a:t> in the order they were entered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dirty="0">
                <a:cs typeface="Courier New" panose="02070309020205020404" pitchFamily="49" charset="0"/>
              </a:rPr>
              <a:t> is the name of the executable/script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3A991F-0F73-3747-846C-E77CD751B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1208-E426-E640-8015-94F65535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4" y="7572744"/>
            <a:ext cx="14614935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0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28C3-5057-2D4B-BAFD-3C2A768C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Fancier Command Line Parsing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7AFC-FFB8-F04E-B79C-95EFA91F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argparse</a:t>
            </a:r>
            <a:r>
              <a:rPr lang="en-US" dirty="0"/>
              <a:t> module in Python will let you build more complicated command line programs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29C1A-C8A0-E243-91B4-874C51CA58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2663F-1B50-2140-AC22-4C3FBF885B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05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A139-0C80-5543-826D-B17E5DB4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85B3-EA31-0D42-9EC8-15B55A11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are sequences of other objects that cannot be changed </a:t>
            </a:r>
          </a:p>
          <a:p>
            <a:pPr lvl="1"/>
            <a:r>
              <a:rPr lang="en-US" dirty="0"/>
              <a:t>they are "immutable"</a:t>
            </a:r>
          </a:p>
          <a:p>
            <a:r>
              <a:rPr lang="en-US" dirty="0"/>
              <a:t>Tuples can contain any type of object, and can be sliced </a:t>
            </a:r>
          </a:p>
          <a:p>
            <a:pPr lvl="1"/>
            <a:r>
              <a:rPr lang="en-US" dirty="0"/>
              <a:t>they’re ordered</a:t>
            </a:r>
          </a:p>
          <a:p>
            <a:r>
              <a:rPr lang="en-US" dirty="0"/>
              <a:t>A one element tuple is formed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(element,)</a:t>
            </a:r>
            <a:r>
              <a:rPr lang="en-US" dirty="0"/>
              <a:t> where the comma makes it a tuple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BA21-1720-5A4F-81D0-2896AA1C86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27382-9589-5541-9D71-10C49F427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5A242-02ED-BF44-90F3-F887D2CD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27" y="6858000"/>
            <a:ext cx="18052815" cy="50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23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4DAE-CFD5-EC43-B0CD-32905341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A5CF-D242-6844-A493-E7B1ADA1F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 are sequences that can be changed (“mutable”)</a:t>
            </a:r>
          </a:p>
          <a:p>
            <a:r>
              <a:rPr lang="en-US" dirty="0"/>
              <a:t>Lists can contain other object types and be sliced</a:t>
            </a:r>
          </a:p>
          <a:p>
            <a:r>
              <a:rPr lang="en-US" dirty="0"/>
              <a:t>A list is a set of objects separated by commas and enclosed in square brackets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47BC-9AD5-FD49-AAAC-38B48105E9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B3408-C557-CB4D-B1FB-1B276149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E829-E3AF-9141-B171-7038E296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12" y="6580332"/>
            <a:ext cx="14414338" cy="43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054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2974-47B6-7249-94FE-CCC0B5DD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6D9F9-D125-6947-9B9E-6D1C09ECE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Role / Job</a:t>
            </a:r>
          </a:p>
          <a:p>
            <a:r>
              <a:rPr lang="en-US" dirty="0"/>
              <a:t>Length of tenure</a:t>
            </a:r>
          </a:p>
          <a:p>
            <a:r>
              <a:rPr lang="en-US" dirty="0"/>
              <a:t>Programming experience</a:t>
            </a:r>
          </a:p>
          <a:p>
            <a:pPr lvl="1"/>
            <a:r>
              <a:rPr lang="en-US" dirty="0"/>
              <a:t>Python specifically</a:t>
            </a:r>
          </a:p>
          <a:p>
            <a:r>
              <a:rPr lang="en-US" dirty="0"/>
              <a:t>Why did you sign up for this class?</a:t>
            </a:r>
          </a:p>
          <a:p>
            <a:r>
              <a:rPr lang="en-US" dirty="0"/>
              <a:t>What are you hoping to gain from this 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F7F9-DCD9-0847-8463-88D0635D40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E71E6-35DF-4646-940C-490E4D908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2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92B7-274F-CB42-9AE2-091D0300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2B210-2184-E147-9E7C-B7A720D44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dictionary 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”) type is a set of expressions that are associated 1 to 1 with other expressions</a:t>
            </a:r>
          </a:p>
          <a:p>
            <a:r>
              <a:rPr lang="en-US" dirty="0"/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provides a handy “mapping” between a “key” expression and its associated “value” expression</a:t>
            </a:r>
          </a:p>
          <a:p>
            <a:r>
              <a:rPr lang="en-US" dirty="0"/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is not an ordered sequence, it’s a mapping.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DC9A-126D-5D4E-BAF7-3E13485189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1F17-D3A7-6A44-862A-C68C9F6DA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88C8F-3D89-2F48-B999-768BDBC5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7" y="6414654"/>
            <a:ext cx="16370079" cy="30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0215-91AD-274A-ADE6-309FB5C8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DEF8E-339D-2441-91FC-E768CF71A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set is a mutable group of unordered immutable objects with unique values </a:t>
            </a:r>
          </a:p>
          <a:p>
            <a:pPr lvl="1"/>
            <a:r>
              <a:rPr lang="en-US" dirty="0"/>
              <a:t>no duplicates</a:t>
            </a:r>
          </a:p>
          <a:p>
            <a:pPr lvl="1"/>
            <a:r>
              <a:rPr lang="en-US" dirty="0"/>
              <a:t>the set is mutable, but not the objects within it</a:t>
            </a:r>
          </a:p>
          <a:p>
            <a:r>
              <a:rPr lang="en-US" dirty="0"/>
              <a:t>Uses the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/>
              <a:t>’ symbols just like a dictionary, but doesn’t have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’ i.e. no key/value pairs</a:t>
            </a:r>
          </a:p>
          <a:p>
            <a:r>
              <a:rPr lang="en-US" dirty="0"/>
              <a:t>Slicing is not allowed </a:t>
            </a:r>
          </a:p>
          <a:p>
            <a:pPr lvl="1"/>
            <a:r>
              <a:rPr lang="en-US" dirty="0"/>
              <a:t>but iterators work</a:t>
            </a:r>
          </a:p>
          <a:p>
            <a:r>
              <a:rPr lang="en-US" dirty="0"/>
              <a:t>Set operations are powerful, but perhaps not the most time/space efficient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15B10-BDEC-2A42-8125-57A9497827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A5F-4052-1F46-9FB2-46223EC97B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1173-D8C9-C448-BF8D-166A5434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77" y="8208240"/>
            <a:ext cx="12807434" cy="36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93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D57-794A-BC44-B042-30122DDC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D61-DCBF-B143-BE7C-ACED0229E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is similar to return, but suspends execution of the called function instead of ending the function</a:t>
            </a:r>
          </a:p>
          <a:p>
            <a:pPr lvl="1"/>
            <a:r>
              <a:rPr lang="en-US" dirty="0"/>
              <a:t>Saves the state</a:t>
            </a:r>
          </a:p>
          <a:p>
            <a:r>
              <a:rPr lang="en-US" dirty="0"/>
              <a:t>On the next call to the function: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picks up where it left off</a:t>
            </a:r>
          </a:p>
          <a:p>
            <a:pPr lvl="1"/>
            <a:r>
              <a:rPr lang="en-US" dirty="0"/>
              <a:t>with all identifier values still holding the same values</a:t>
            </a:r>
          </a:p>
          <a:p>
            <a:r>
              <a:rPr lang="en-US" dirty="0"/>
              <a:t>A function with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 is a generator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8CD31-AFDF-A245-AAE6-9E972DFBC7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A9564-2FA3-0B41-9E53-04627DFB3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DE268-3591-2041-84C3-D445CC0A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6" y="7336799"/>
            <a:ext cx="7883992" cy="48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24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16-A08D-E448-B091-39151A61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57DF-1FE5-E74B-A07B-0A9E1204F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 is used to run a suite of other statements under a “context manager”</a:t>
            </a:r>
          </a:p>
          <a:p>
            <a:r>
              <a:rPr lang="en-US" dirty="0"/>
              <a:t>Special methods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__enter__()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__exit__()</a:t>
            </a:r>
            <a:r>
              <a:rPr lang="en-US" dirty="0"/>
              <a:t> are called to setup and takedown a “context”</a:t>
            </a:r>
          </a:p>
          <a:p>
            <a:r>
              <a:rPr lang="en-US" dirty="0"/>
              <a:t>Common for doing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/o: auto-closes the file handle or network connection</a:t>
            </a:r>
          </a:p>
          <a:p>
            <a:pPr lvl="1"/>
            <a:r>
              <a:rPr lang="en-US" dirty="0"/>
              <a:t>threading: auto-acquires and releases lock)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3AECB-EE57-DB4A-9635-EF39FC7BAC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7622E-15EE-B14B-9947-683CA29F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13273-140E-BF4A-B44F-87E9491F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35" y="7782146"/>
            <a:ext cx="12526185" cy="16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63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3FA-BD41-E84A-8493-D7976E27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CDC41-F7EF-B540-8BE7-C9FC3A3C9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 set of identifiers in another module available for use by your module, you must first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/>
              <a:t> them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/>
              <a:t> pulls in identifiers from module(s) but the module name must be used as a prefix</a:t>
            </a:r>
          </a:p>
          <a:p>
            <a:pPr lvl="1"/>
            <a:r>
              <a:rPr lang="en-US" dirty="0"/>
              <a:t>only the module name is added to local namespace as a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/>
              <a:t> pulls in identifiers from modules but avoids need to prefix with the module name</a:t>
            </a:r>
          </a:p>
          <a:p>
            <a:pPr lvl="1"/>
            <a:r>
              <a:rPr lang="en-US" dirty="0"/>
              <a:t>identifier is added to local namespace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F52D2-15AC-B343-AD84-B098FC80FB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2B196-9A18-6E45-9B26-5F67BB138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BB327-F14F-BF49-B569-AA17D56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24" y="8099202"/>
            <a:ext cx="12440705" cy="1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4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8CA2-114E-2148-A679-F91CA3C7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8C37E-EADD-4340-BF5B-445F43D68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docs for version 3:</a:t>
            </a:r>
          </a:p>
          <a:p>
            <a:pPr lvl="1"/>
            <a:r>
              <a:rPr lang="en-US" dirty="0">
                <a:hlinkClick r:id="rId2"/>
              </a:rPr>
              <a:t>https://docs.python.org/3/</a:t>
            </a:r>
            <a:endParaRPr lang="en-US" dirty="0"/>
          </a:p>
          <a:p>
            <a:r>
              <a:rPr lang="en-US" dirty="0"/>
              <a:t>Standard library:</a:t>
            </a:r>
          </a:p>
          <a:p>
            <a:pPr lvl="1"/>
            <a:r>
              <a:rPr lang="en-US" dirty="0">
                <a:hlinkClick r:id="rId3"/>
              </a:rPr>
              <a:t>https://docs.python.org/3/library/index.html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help()</a:t>
            </a:r>
            <a:r>
              <a:rPr lang="en-US" dirty="0"/>
              <a:t> in the python shell</a:t>
            </a:r>
          </a:p>
          <a:p>
            <a:pPr lvl="1"/>
            <a:r>
              <a:rPr lang="en-US" dirty="0"/>
              <a:t>man page form of the website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65AAA-AF95-DD41-8609-0E0307A150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0991F-D53A-A14C-BE3E-C0C97D4D0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37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pyreview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lab_pyreview.py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5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972C-21F0-9A4E-9B89-24DDA013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2to3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A5D31-36E5-224C-8065-7E2A6B24BC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45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50BB80-C8E1-D541-89E6-D77B3616D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1B9C1-E7F1-C14C-A2B3-3A24B2D8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46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58BFD-8D07-014B-9291-74E5B0BD7A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D31EF7-002E-8C46-8A07-C249C631E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EA829-CA8B-B344-AFDC-EC890307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20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8750-3E3B-694A-AC9F-5B6D6C4D2E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12B4659-737B-4D4B-851A-670EC8E24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class isn’t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8D45B-3208-BA4E-9B5F-D01A51E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details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501B35-0D10-FA41-9544-393199ADE18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Intermediate / Advanced topics in Python</a:t>
            </a:r>
          </a:p>
          <a:p>
            <a:r>
              <a:rPr lang="en-US" dirty="0"/>
              <a:t>Hands-on lab work</a:t>
            </a:r>
          </a:p>
          <a:p>
            <a:r>
              <a:rPr lang="en-US" dirty="0"/>
              <a:t>Class participation</a:t>
            </a:r>
          </a:p>
          <a:p>
            <a:pPr lvl="1"/>
            <a:r>
              <a:rPr lang="en-US" dirty="0"/>
              <a:t>Share your experiences, questions, and war stories</a:t>
            </a:r>
          </a:p>
          <a:p>
            <a:r>
              <a:rPr lang="en-US" dirty="0"/>
              <a:t>Walk through of some real-world usages for Python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03029F-5F35-8A43-93CF-7564AB1B664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In-depth information on specific Python modules</a:t>
            </a:r>
          </a:p>
          <a:p>
            <a:r>
              <a:rPr lang="en-US" dirty="0"/>
              <a:t>Every intermediate / advanced topic in Python</a:t>
            </a:r>
          </a:p>
          <a:p>
            <a:r>
              <a:rPr lang="en-US" dirty="0"/>
              <a:t>Rigidly structured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1849E-D10F-D54D-98C8-179B517D85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FFC8FF-2A45-A14C-937C-EC4DF77FE9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192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ABFC5-020F-D24F-BD4A-EE8F46980F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BD432-553E-C14E-BE25-059D974E4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AF0D-55E1-E04F-8274-F17A3A31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90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D6887-7883-1F46-B0AA-A9BF6C9FDB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FF5D-7989-A04B-A3B7-AC95BC685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BA4E7-7301-B341-89F1-92FC0D90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640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0F342-0DA5-F745-BA35-49AFE4B5A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7780E-2C7E-964E-A40C-1DA3A9569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A7AF6-FDE3-D342-8BC6-6BD25CC9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43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46F59-90D6-7C48-AA16-A6F94EC9D9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187C5-CA0A-2847-B929-D4C333031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1CAD7-823A-2044-9817-BA16B755E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4459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7B9D5-88A5-6442-A2EC-DCB72E9B9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B8B16-0C2D-C74D-9AA3-5BACFC8C8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C7C04-12C0-5249-97FC-BB067F44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406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1EE23-F9C5-7C48-8EC7-745E23691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FDD29-6573-6C49-B932-4AAB5D21A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6A3B5-03CB-9F49-868C-E8F9DC3C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92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949FE-9489-A24F-953D-F59DCE788E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9720-52B1-B74F-B9CF-595A935E8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587C0-CD2D-4141-B66E-159B3692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41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AD6C0-C992-3E43-B284-20AB2033FC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0BDD-59BF-5F4F-A938-D47440BED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74906-1354-8A49-8EB7-0C494601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51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557D-36C6-D147-A193-4CC570A6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 Python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D930D-418A-B342-B814-3A5B2EE15F6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819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649E-5749-FD42-8AD4-056E5AB1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Text, bytes, and Unicode in Python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2528E-7356-AE4A-86ED-0F9435B4B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content of strings in Python 2 were a series of bytes that were assumed to be ASCII</a:t>
            </a:r>
          </a:p>
          <a:p>
            <a:r>
              <a:rPr lang="en-US" dirty="0"/>
              <a:t>In Python 3 there is a very explicit difference between bytes and strings</a:t>
            </a:r>
          </a:p>
          <a:p>
            <a:r>
              <a:rPr lang="en-US" dirty="0"/>
              <a:t>Whenever you deal with data from the network, hard drive, or other source it is generally bytes</a:t>
            </a:r>
          </a:p>
          <a:p>
            <a:pPr lvl="1"/>
            <a:r>
              <a:rPr lang="en-US" dirty="0"/>
              <a:t>Why? Because until you tell Python what those bytes mean, they can’t be interpreted as characters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dirty="0"/>
              <a:t> is a data type in Python 3</a:t>
            </a:r>
          </a:p>
          <a:p>
            <a:r>
              <a:rPr lang="en-US" dirty="0"/>
              <a:t>To change between bytes and strings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encode()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decode()</a:t>
            </a:r>
            <a:r>
              <a:rPr lang="en-US" dirty="0"/>
              <a:t> functions</a:t>
            </a:r>
          </a:p>
          <a:p>
            <a:r>
              <a:rPr lang="en-US" dirty="0"/>
              <a:t>Watch out: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dirty="0"/>
              <a:t> behave very similarly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F2023-BB15-B041-BC19-6AFE769C5B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B0D00-C8D5-504C-B0CE-2E9B2DF43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0C2CD-B9B3-924D-9BE7-B3E70E98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91" y="8514906"/>
            <a:ext cx="15111769" cy="2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93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6BE-3393-6940-B8FA-7E0BDA83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D46D9-CE32-E74B-8959-5FAEAE3FD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materials for the class are available on GitHub:</a:t>
            </a:r>
          </a:p>
          <a:p>
            <a:pPr marL="0" indent="0" algn="ctr">
              <a:buNone/>
            </a:pPr>
            <a:r>
              <a:rPr lang="en-US" sz="7200" dirty="0">
                <a:hlinkClick r:id="rId2"/>
              </a:rPr>
              <a:t>https://github.com/jeremyprice/RU_Python_IV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sz="7200" dirty="0">
                <a:hlinkClick r:id="rId3"/>
              </a:rPr>
              <a:t>http://bit.ly/ru-py4</a:t>
            </a:r>
            <a:endParaRPr lang="en-US" sz="7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3388F-F304-9F40-9B42-8E7A2CBF60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D2033-72CE-3742-984B-DF19F4BB3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</p:spPr>
        <p:txBody>
          <a:bodyPr/>
          <a:lstStyle/>
          <a:p>
            <a:r>
              <a:rPr lang="en-US" dirty="0">
                <a:hlinkClick r:id="rId3"/>
              </a:rPr>
              <a:t>http://bit.ly/ru-py4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45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3988-971A-5642-AB02-74D3C158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know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88873-269F-1547-AD7E-B476A6C77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https://www.joelonsoftware.com/2003/10/08/the-absolute-minimum-every-software-developer-absolutely-positively-must-know-about-unicode-and-character-sets-no-excuses/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FD29B-3077-3A43-8E5B-A343C46347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DFE54-11D1-B047-AA2F-9482197EE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994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7915-3BA5-C74D-82EA-6B43CCE2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21EE-8165-5C42-AD2C-86C65CCCA30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178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682C-39EE-C841-BDFB-1A8E4815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Subprocessing</a:t>
            </a:r>
            <a:r>
              <a:rPr lang="en-US" dirty="0"/>
              <a:t>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7CA0-2B0A-5F45-BDD4-7511123B3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can spawn and control entire processes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subprocess</a:t>
            </a:r>
            <a:r>
              <a:rPr lang="en-US" dirty="0"/>
              <a:t> module</a:t>
            </a:r>
          </a:p>
          <a:p>
            <a:r>
              <a:rPr lang="en-US" dirty="0"/>
              <a:t>Generally means redirecting the basic file descriptors (stdin, </a:t>
            </a:r>
            <a:r>
              <a:rPr lang="en-US" dirty="0" err="1"/>
              <a:t>stdout</a:t>
            </a:r>
            <a:r>
              <a:rPr lang="en-US" dirty="0"/>
              <a:t>, stderr) to gain programmatic access</a:t>
            </a:r>
          </a:p>
          <a:p>
            <a:r>
              <a:rPr lang="en-US" dirty="0"/>
              <a:t>Forks a new process and uses pipes for redirection</a:t>
            </a:r>
          </a:p>
          <a:p>
            <a:r>
              <a:rPr lang="en-US" dirty="0"/>
              <a:t>As usual, beware of invoking a process based on direct or indirect user input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EA93-CC0B-7C4E-B84F-494E1F55E9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35068-2210-264E-BCC7-2B723D35A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600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7994-7715-634B-A0C4-38B12172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B597-222E-CB41-8907-90BA877E7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many convenience functions for creating and managing subprocesses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class is the most full-featured interface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is the simplest interface</a:t>
            </a:r>
          </a:p>
          <a:p>
            <a:pPr lvl="1"/>
            <a:r>
              <a:rPr lang="en-US" dirty="0"/>
              <a:t>New in version 3.5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DA278-160A-1C42-BFD8-43C2EA7B78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B4453-BEE7-E847-AB5A-24A114BE3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658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B7E-855C-7F4D-8F5F-3C81127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–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E076-A32F-AE42-A8E7-B9D59991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 - spawn a subprocess, wait for completion, return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CompletedProcess</a:t>
            </a:r>
            <a:r>
              <a:rPr lang="en-US" dirty="0"/>
              <a:t> object representing the process</a:t>
            </a:r>
          </a:p>
          <a:p>
            <a:pPr lvl="1"/>
            <a:r>
              <a:rPr lang="en-US" dirty="0"/>
              <a:t>Commonly used attributes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CompletedProcess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stderr</a:t>
            </a:r>
          </a:p>
          <a:p>
            <a:r>
              <a:rPr lang="en-US" dirty="0"/>
              <a:t>raises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CalledProcessError</a:t>
            </a:r>
            <a:r>
              <a:rPr lang="en-US" dirty="0"/>
              <a:t> exception if exit code isn't 0</a:t>
            </a:r>
          </a:p>
          <a:p>
            <a:r>
              <a:rPr lang="en-US" dirty="0"/>
              <a:t>Caveats:</a:t>
            </a:r>
          </a:p>
          <a:p>
            <a:pPr lvl="1"/>
            <a:r>
              <a:rPr lang="en-US" dirty="0"/>
              <a:t>Be careful using pipes for </a:t>
            </a:r>
            <a:r>
              <a:rPr lang="en-US" dirty="0" err="1"/>
              <a:t>stdout</a:t>
            </a:r>
            <a:r>
              <a:rPr lang="en-US" dirty="0"/>
              <a:t> or stderr</a:t>
            </a:r>
          </a:p>
          <a:p>
            <a:pPr lvl="2"/>
            <a:r>
              <a:rPr lang="en-US" dirty="0"/>
              <a:t>Process can block if too much data comes back</a:t>
            </a:r>
          </a:p>
          <a:p>
            <a:pPr lvl="1"/>
            <a:r>
              <a:rPr lang="en-US" dirty="0"/>
              <a:t>Only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r>
              <a:rPr lang="en-US" dirty="0"/>
              <a:t> if you need shell features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C944-3A6C-E34A-9199-6A8757F8C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AEF72-0CCD-D746-A223-BF320445D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DEA04-E289-9F48-A7C7-0D4C4EF7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2" y="8790023"/>
            <a:ext cx="17641440" cy="29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4843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B7E-855C-7F4D-8F5F-3C81127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– using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E076-A32F-AE42-A8E7-B9D59991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subprocess.PIPE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if you want to capture those streams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subprocess.DEVNULL</a:t>
            </a:r>
            <a:r>
              <a:rPr lang="en-US" dirty="0"/>
              <a:t> to send a stream to nowhere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C944-3A6C-E34A-9199-6A8757F8C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AEF72-0CCD-D746-A223-BF320445D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D6869-9E7C-7F40-B677-AD1FEB09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40" y="5455240"/>
            <a:ext cx="15446006" cy="6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50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5830-80BC-934E-B93B-C8F0C81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- interacting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2A447-5E7D-1C45-8474-5D6F9CC6F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want to send data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/>
              <a:t> for the process</a:t>
            </a:r>
          </a:p>
          <a:p>
            <a:r>
              <a:rPr lang="en-US" dirty="0"/>
              <a:t>Or save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to a file</a:t>
            </a:r>
          </a:p>
          <a:p>
            <a:pPr lvl="1"/>
            <a:r>
              <a:rPr lang="en-US" dirty="0"/>
              <a:t>Can map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subprocess.STDOUT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379F5-3940-3949-8633-80FFB6E414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427C-D658-F947-B844-1F9A6EEC4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64879-FF9C-F644-B121-E26149FD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03" y="5146524"/>
            <a:ext cx="1710260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872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D24B-EB9F-F248-8962-B6B03F456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Swiss army knife of subprocess spawning</a:t>
            </a:r>
          </a:p>
          <a:p>
            <a:r>
              <a:rPr lang="en-US" dirty="0"/>
              <a:t>Check out all the </a:t>
            </a:r>
            <a:r>
              <a:rPr lang="en-US" dirty="0" err="1"/>
              <a:t>args</a:t>
            </a:r>
            <a:r>
              <a:rPr lang="en-US" dirty="0"/>
              <a:t>/</a:t>
            </a:r>
            <a:r>
              <a:rPr lang="en-US" dirty="0" err="1"/>
              <a:t>kwargs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120A0-15CC-B541-B2F0-A939C43B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18" y="4669264"/>
            <a:ext cx="18625164" cy="4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743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D24B-EB9F-F248-8962-B6B03F456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Popen</a:t>
            </a:r>
            <a:r>
              <a:rPr lang="en-US" dirty="0"/>
              <a:t> objects have some handy methods: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poll()</a:t>
            </a:r>
            <a:r>
              <a:rPr lang="en-US" dirty="0"/>
              <a:t> sees if child is terminated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 </a:t>
            </a:r>
            <a:r>
              <a:rPr lang="en-US" dirty="0"/>
              <a:t>waits for child to terminate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communicate(input=None) </a:t>
            </a:r>
            <a:r>
              <a:rPr lang="en-US" dirty="0"/>
              <a:t>sends input to child stdin</a:t>
            </a:r>
          </a:p>
          <a:p>
            <a:pPr lvl="2"/>
            <a:r>
              <a:rPr lang="en-US" dirty="0"/>
              <a:t>Use instead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stdin.write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send_signal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(signal)</a:t>
            </a:r>
            <a:r>
              <a:rPr lang="en-US" dirty="0"/>
              <a:t> sends given signal to child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terminate()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kill()</a:t>
            </a:r>
            <a:r>
              <a:rPr lang="en-US" dirty="0"/>
              <a:t> send respective signals to child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50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5E4EC-77CD-A640-82A0-FE740934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11" y="2794000"/>
            <a:ext cx="16304978" cy="405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EFFCC-1DDA-CF41-AA16-63BFCC77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45" y="7123603"/>
            <a:ext cx="16248343" cy="57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13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3B3BEB-A926-C545-A348-937ADED0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14620-4F11-444F-8582-3C3D789123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066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8CE5-9E6C-2A4C-AA30-0D4554A5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minutiae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42668-6F70-A348-8C41-68B1BD443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 is a string, must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endParaRPr lang="en-US" dirty="0"/>
          </a:p>
          <a:p>
            <a:r>
              <a:rPr lang="en-US" dirty="0"/>
              <a:t>Caution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r>
              <a:rPr lang="en-US" dirty="0"/>
              <a:t> with user entered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shell=False</a:t>
            </a:r>
            <a:r>
              <a:rPr lang="en-US" dirty="0"/>
              <a:t> does not call a shell either directly or indirectly</a:t>
            </a:r>
          </a:p>
          <a:p>
            <a:pPr lvl="1"/>
            <a:r>
              <a:rPr lang="en-US" dirty="0"/>
              <a:t>allows all characters (even metacharacters) to be passed safely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are file objects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</a:t>
            </a:r>
            <a:r>
              <a:rPr lang="en-US" dirty="0"/>
              <a:t> was used in </a:t>
            </a:r>
            <a:r>
              <a:rPr lang="en-US" dirty="0" err="1"/>
              <a:t>Popen</a:t>
            </a:r>
            <a:r>
              <a:rPr lang="en-US" dirty="0"/>
              <a:t> constructor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Popen_obj.pid</a:t>
            </a:r>
            <a:r>
              <a:rPr lang="en-US" dirty="0"/>
              <a:t> is child process ID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Popen_obj.returncode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child exit code. Set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poll()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/>
              <a:t> if child not terminated. </a:t>
            </a:r>
          </a:p>
          <a:p>
            <a:pPr lvl="1"/>
            <a:r>
              <a:rPr lang="en-US" dirty="0"/>
              <a:t>If negative, indicates child was terminated by that signal number.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08FC0-44EC-6044-857C-5C5CFFDF92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98867-5C95-8A4D-B5C3-A91042147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1593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subprocess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lab_subprocess.py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14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4C3BCF-CBCA-DC49-9B04-53B0E8E4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/ Multithreading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928057-9A50-2640-9429-5F6A6AB5C4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531F1-7611-EF47-B819-1E6C104B27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229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4F808-D5D9-C747-BA35-E3193367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vs. Processes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96EEA-2155-0B4C-B219-517A4A45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11901216" cy="9315450"/>
          </a:xfrm>
        </p:spPr>
        <p:txBody>
          <a:bodyPr/>
          <a:lstStyle/>
          <a:p>
            <a:r>
              <a:rPr lang="en-US" dirty="0"/>
              <a:t>Processes are typically independent, while threads exist as subsets of a process</a:t>
            </a:r>
          </a:p>
          <a:p>
            <a:r>
              <a:rPr lang="en-US" dirty="0"/>
              <a:t>Processes carry considerable state information, whereas multiple threads within a process share state as well as memory and other resources</a:t>
            </a:r>
          </a:p>
          <a:p>
            <a:r>
              <a:rPr lang="en-US" dirty="0"/>
              <a:t>Processes have separate address spaces, whereas threads share their address space</a:t>
            </a:r>
            <a:endParaRPr lang="en-US" u="sng" dirty="0"/>
          </a:p>
          <a:p>
            <a:r>
              <a:rPr lang="en-US" dirty="0"/>
              <a:t>Processes interact only through system-provided inter-process communication mechanisms</a:t>
            </a:r>
          </a:p>
          <a:p>
            <a:r>
              <a:rPr lang="en-US" dirty="0"/>
              <a:t>Context switching between threads in the same process is typically faster than context switching between processes.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464D6-5A1F-754E-830F-5D4489945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figure1">
            <a:extLst>
              <a:ext uri="{FF2B5EF4-FFF2-40B4-BE49-F238E27FC236}">
                <a16:creationId xmlns:a16="http://schemas.microsoft.com/office/drawing/2014/main" id="{E719EADE-DED5-5642-BA6B-EC2685A4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576" y="3615931"/>
            <a:ext cx="10649131" cy="64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0619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C182-2DA9-9147-87BB-0CC4D6D4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4217E-198C-964C-AFE5-DF378322A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independently scheduled streams of instructions that run within a single OS process</a:t>
            </a:r>
          </a:p>
          <a:p>
            <a:r>
              <a:rPr lang="en-US" dirty="0"/>
              <a:t>Threads have their own stack, registers, scheduling attributes, priorities, signal mask, and thread local memory</a:t>
            </a:r>
          </a:p>
          <a:p>
            <a:r>
              <a:rPr lang="en-US" dirty="0"/>
              <a:t>Threads allow logical concurrency of execution (and possibly parallel execution if configured)</a:t>
            </a:r>
          </a:p>
          <a:p>
            <a:r>
              <a:rPr lang="en-US" dirty="0"/>
              <a:t>Threads introduce the need for synchronization!</a:t>
            </a:r>
          </a:p>
          <a:p>
            <a:r>
              <a:rPr lang="en-US" dirty="0"/>
              <a:t>Threads share the same instructions (bytecodes) same identifier bindings, same open files, and other resources</a:t>
            </a:r>
          </a:p>
          <a:p>
            <a:r>
              <a:rPr lang="en-US" dirty="0"/>
              <a:t>Threads cannot exist outside of an OS process</a:t>
            </a:r>
          </a:p>
          <a:p>
            <a:r>
              <a:rPr lang="en-US" dirty="0"/>
              <a:t>Threads are “lightweight” – the overhead of creating them is much less than creating a real process</a:t>
            </a:r>
          </a:p>
          <a:p>
            <a:r>
              <a:rPr lang="en-US" dirty="0"/>
              <a:t>Threads are used for capturing a higher % of available cycles on a single CPU, </a:t>
            </a:r>
            <a:r>
              <a:rPr lang="en-US" dirty="0" err="1"/>
              <a:t>realtime</a:t>
            </a:r>
            <a:r>
              <a:rPr lang="en-US" dirty="0"/>
              <a:t> systems, and asynchronous event handling.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EC11F-7A68-B047-8824-93773D11E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04DB1-9DBC-5246-BB38-DC44141E3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465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089-4234-504E-91F8-728EE2D5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Threads (threading models)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E5EED-5FBF-1744-8DD0-C58B48F4B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Boss/worker</a:t>
            </a:r>
          </a:p>
          <a:p>
            <a:pPr lvl="1"/>
            <a:r>
              <a:rPr lang="en-US" dirty="0"/>
              <a:t>Boss thread creates worker threads, then loops receiving work requests from a queue or socket</a:t>
            </a:r>
          </a:p>
          <a:p>
            <a:pPr lvl="1"/>
            <a:r>
              <a:rPr lang="en-US" dirty="0"/>
              <a:t>Worker threads loop on work assignments from boss</a:t>
            </a:r>
          </a:p>
          <a:p>
            <a:endParaRPr lang="en-US" dirty="0"/>
          </a:p>
          <a:p>
            <a:r>
              <a:rPr lang="en-US" b="1" dirty="0"/>
              <a:t>Peer</a:t>
            </a:r>
          </a:p>
          <a:p>
            <a:pPr lvl="1"/>
            <a:r>
              <a:rPr lang="en-US" dirty="0"/>
              <a:t>All threads work on the backlog without a “manager” thread</a:t>
            </a:r>
          </a:p>
          <a:p>
            <a:pPr lvl="1"/>
            <a:r>
              <a:rPr lang="en-US" dirty="0"/>
              <a:t>All threads work on a protected/synchronized queue</a:t>
            </a:r>
          </a:p>
          <a:p>
            <a:endParaRPr lang="en-US" dirty="0"/>
          </a:p>
          <a:p>
            <a:r>
              <a:rPr lang="en-US" b="1" dirty="0"/>
              <a:t>Pipeline</a:t>
            </a:r>
          </a:p>
          <a:p>
            <a:pPr lvl="1"/>
            <a:r>
              <a:rPr lang="en-US" dirty="0"/>
              <a:t>Each thread does a stage of a work pipeline</a:t>
            </a:r>
          </a:p>
          <a:p>
            <a:pPr lvl="1"/>
            <a:r>
              <a:rPr lang="en-US" dirty="0"/>
              <a:t>Each thread accepts work from “previous” thread, passes to “next” thread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623CD-AB34-EA40-87A3-0A70E99EBB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92512-24A1-EC4E-A343-8FE0F4844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168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1E6A-ED13-2B45-A55E-912AC46E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2912-B6BE-E148-A005-E8A21F0BD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all the necessary primitives to handle threading: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create a thread from a callable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threading.Condition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- create a condition to use for waiting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create an event to use for waiting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Lock a critical section or variable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threading.Semaphore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Classic acquire/release semaphore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threading.Timer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run a callable after timer expires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B801-76FB-F449-9CE7-F0A1FDE9F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4C68-B978-374B-B4E0-0621198D1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004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DC04-AAAE-EF4A-9A4C-0E455578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69BF-443D-B441-AF50-FF08A412B6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821B6-6BB8-894B-BA69-6A2AC752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2B493-46FD-B042-BB3D-33786399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892" y="2971651"/>
            <a:ext cx="11940215" cy="8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09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DC04-AAAE-EF4A-9A4C-0E455578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interesting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69BF-443D-B441-AF50-FF08A412B6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821B6-6BB8-894B-BA69-6A2AC752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18C49D-E962-2247-8D17-1BBF65F0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04" y="2913764"/>
            <a:ext cx="9246191" cy="84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9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2E98-9418-7849-B002-A653D436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F30D3-7AD0-3B41-B46E-7ABA3CC6F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Calling another thread’s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join() </a:t>
            </a:r>
            <a:r>
              <a:rPr lang="en-US" dirty="0"/>
              <a:t>causes the caller to wait for the called thread to end</a:t>
            </a:r>
          </a:p>
          <a:p>
            <a:r>
              <a:rPr lang="en-US" dirty="0"/>
              <a:t>Pass arguments to new thread using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dirty="0"/>
              <a:t> keywords</a:t>
            </a:r>
          </a:p>
          <a:p>
            <a:r>
              <a:rPr lang="en-US" dirty="0"/>
              <a:t>Locks 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acquire()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release()</a:t>
            </a:r>
            <a:r>
              <a:rPr lang="en-US" dirty="0"/>
              <a:t> methods that can be automatically invoked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daemon</a:t>
            </a:r>
            <a:r>
              <a:rPr lang="en-US" dirty="0"/>
              <a:t> threads will exit when the main thread exits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9EBA-B3BC-4040-B196-6AE8DB2818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4E35B-1DD3-4840-B808-3DE29A1EB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E5929-9F1A-F549-863A-4E11632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92" y="6395434"/>
            <a:ext cx="11905018" cy="544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9822-60F5-264B-873F-1F05C215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78" y="6395434"/>
            <a:ext cx="7292474" cy="57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766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1BFA7F-E3CE-0B42-848D-75CAAEEE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copy of the course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78D3A-053B-6241-BED3-66C33C3D5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 #1: </a:t>
            </a:r>
          </a:p>
          <a:p>
            <a:pPr lvl="1"/>
            <a:r>
              <a:rPr lang="en-US" dirty="0"/>
              <a:t>Make sure git is installed on your machine</a:t>
            </a:r>
          </a:p>
          <a:p>
            <a:pPr lvl="1"/>
            <a:r>
              <a:rPr lang="en-US" dirty="0"/>
              <a:t>Clone the GitHub project</a:t>
            </a:r>
          </a:p>
          <a:p>
            <a:r>
              <a:rPr lang="en-US" dirty="0"/>
              <a:t>Option #2:</a:t>
            </a:r>
          </a:p>
          <a:p>
            <a:pPr lvl="1"/>
            <a:r>
              <a:rPr lang="en-US" dirty="0"/>
              <a:t>Download the Zip file for the repo </a:t>
            </a:r>
          </a:p>
          <a:p>
            <a:r>
              <a:rPr lang="en-US" dirty="0">
                <a:hlinkClick r:id="rId2"/>
              </a:rPr>
              <a:t>https://github.com/jeremyprice/RU_Python_IV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13D56E-113E-3B46-A95C-43ED8AB04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06641-1C6C-0649-8F72-6FB3610B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8155173"/>
            <a:ext cx="13030461" cy="309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3DD4C0-2B2B-3D41-B6E2-57B135DE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62" y="2516353"/>
            <a:ext cx="12238518" cy="52707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559CE9-D2B2-F242-8C32-3E73096BC531}"/>
              </a:ext>
            </a:extLst>
          </p:cNvPr>
          <p:cNvSpPr/>
          <p:nvPr/>
        </p:nvSpPr>
        <p:spPr>
          <a:xfrm>
            <a:off x="20967405" y="6613451"/>
            <a:ext cx="1786269" cy="680484"/>
          </a:xfrm>
          <a:prstGeom prst="ellipse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9777E6-9DC5-1044-A02F-10DB54694439}"/>
              </a:ext>
            </a:extLst>
          </p:cNvPr>
          <p:cNvSpPr/>
          <p:nvPr/>
        </p:nvSpPr>
        <p:spPr>
          <a:xfrm rot="17596824">
            <a:off x="20450594" y="7713923"/>
            <a:ext cx="1679944" cy="88250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84220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9714-F2C5-F744-B779-386547B4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D3F07-3890-8040-97AF-26D30308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 variables </a:t>
            </a:r>
          </a:p>
          <a:p>
            <a:pPr lvl="1"/>
            <a:r>
              <a:rPr lang="en-US" dirty="0"/>
              <a:t>have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 to wait for the condition to be reached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notify()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notify_all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that can be used to indicate to other threads that the condition variable has changed</a:t>
            </a:r>
          </a:p>
          <a:p>
            <a:r>
              <a:rPr lang="en-US" dirty="0"/>
              <a:t>Semaphore objects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acquire()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release()</a:t>
            </a:r>
            <a:r>
              <a:rPr lang="en-US" dirty="0"/>
              <a:t> for easy use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</a:p>
          <a:p>
            <a:r>
              <a:rPr lang="en-US" dirty="0"/>
              <a:t>Event objects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set()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clear()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 which indicate if event has happened or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2543B-84E1-A14F-AB22-405517DB15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E3E65-CD6C-A04E-AFDC-5A443E6F9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872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E9D5-DE40-D84E-B05E-A51EEA29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bits about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009E-EDCB-404C-86C9-8B34B6152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CPython</a:t>
            </a:r>
            <a:r>
              <a:rPr lang="en-US" dirty="0"/>
              <a:t> interpreter uses something called the Global Interpreter Lock (GIL) to protect access to the inner workings of the interpreter</a:t>
            </a:r>
          </a:p>
          <a:p>
            <a:r>
              <a:rPr lang="en-US" dirty="0"/>
              <a:t>One Python thread at a time can have that lock</a:t>
            </a:r>
          </a:p>
          <a:p>
            <a:pPr lvl="1"/>
            <a:r>
              <a:rPr lang="en-US" dirty="0"/>
              <a:t>Thus only one thread at a time can run any code in the interpreter</a:t>
            </a:r>
          </a:p>
          <a:p>
            <a:r>
              <a:rPr lang="en-US" dirty="0"/>
              <a:t>Many threads can be waiting (on data, </a:t>
            </a:r>
            <a:r>
              <a:rPr lang="en-US" dirty="0" err="1"/>
              <a:t>cpu</a:t>
            </a:r>
            <a:r>
              <a:rPr lang="en-US" dirty="0"/>
              <a:t>, network, </a:t>
            </a:r>
            <a:r>
              <a:rPr lang="en-US" dirty="0" err="1"/>
              <a:t>i</a:t>
            </a:r>
            <a:r>
              <a:rPr lang="en-US" dirty="0"/>
              <a:t>/o, etc.) </a:t>
            </a:r>
          </a:p>
          <a:p>
            <a:pPr lvl="1"/>
            <a:r>
              <a:rPr lang="en-US" dirty="0"/>
              <a:t>Only one can be active regardless of the number of CPUs/cores/etc.</a:t>
            </a:r>
          </a:p>
          <a:p>
            <a:r>
              <a:rPr lang="en-US" dirty="0"/>
              <a:t>There are ways around this, but there is peril therein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A2EC-A535-B943-866F-0FECF69011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85AEC-B6C7-6C47-9654-A13B2B1F37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2557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36A-A329-114B-B480-84E47FC6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Worker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AA765-D541-9D49-BCC4-C30129F2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example_thread_workers.py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AF759-2013-8343-84E7-DFFFF2A41B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B26FC-8D6E-0B4B-BDA3-EB1CFF034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77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857-D89D-3744-A617-D81D2351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90816-CEAD-AF4D-AEB4-EE3859E13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  <a:r>
              <a:rPr lang="en-US" dirty="0"/>
              <a:t> module has same interface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threading</a:t>
            </a:r>
            <a:r>
              <a:rPr lang="en-US" dirty="0"/>
              <a:t>, but spawns processes instead of threads</a:t>
            </a:r>
          </a:p>
          <a:p>
            <a:r>
              <a:rPr lang="en-US" dirty="0"/>
              <a:t>Doesn't suffer from GIL problems of threads</a:t>
            </a:r>
          </a:p>
          <a:p>
            <a:r>
              <a:rPr lang="en-US" dirty="0"/>
              <a:t>Higher overhead because it spawns a Python interpreter for each process</a:t>
            </a:r>
          </a:p>
          <a:p>
            <a:r>
              <a:rPr lang="en-US" dirty="0"/>
              <a:t>Processes can exchange information via Pipes and Queues</a:t>
            </a:r>
          </a:p>
          <a:p>
            <a:r>
              <a:rPr lang="en-US" dirty="0"/>
              <a:t>Can </a:t>
            </a:r>
          </a:p>
          <a:p>
            <a:pPr lvl="1"/>
            <a:r>
              <a:rPr lang="en-US" dirty="0"/>
              <a:t>synchronize like Threads</a:t>
            </a:r>
          </a:p>
          <a:p>
            <a:pPr lvl="1"/>
            <a:r>
              <a:rPr lang="en-US" dirty="0"/>
              <a:t>share memory amongst processes</a:t>
            </a:r>
          </a:p>
          <a:p>
            <a:pPr lvl="1"/>
            <a:r>
              <a:rPr lang="en-US" dirty="0"/>
              <a:t>create a pool of workers to map tasks 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9D656-E3CF-2846-845A-75653EE61A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74771-ECD5-8349-9234-F14F69D6F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079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A0F4-D75D-E445-B6A7-A3DC8E22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80B0-5918-4C4F-87F9-10425036CB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91263-FFF9-0849-9CA7-DBAC37552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CDF1A-095C-C341-851A-1D38A3CC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26" y="4097078"/>
            <a:ext cx="9978067" cy="5521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CE41A-725D-4D48-B538-62C35218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4097077"/>
            <a:ext cx="9978067" cy="74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722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36A-A329-114B-B480-84E47FC6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Worker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AA765-D541-9D49-BCC4-C30129F2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example_process_workers.py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AF759-2013-8343-84E7-DFFFF2A41B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B26FC-8D6E-0B4B-BDA3-EB1CFF034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2961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multiprocessing/multithreading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lab_multi.py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44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9E32E-B016-5941-A2E0-15991037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B70-6F0F-9F4B-B70A-E11442E27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948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8D28C1-E9EE-8D4E-B1EB-91B3B7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07924-075E-B04F-B4F4-7B8CA107C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Serialization is the act of creating a stream representation of data and objects</a:t>
            </a:r>
          </a:p>
          <a:p>
            <a:pPr lvl="1"/>
            <a:r>
              <a:rPr lang="en-US" dirty="0"/>
              <a:t>stream =&gt; Python objects</a:t>
            </a:r>
          </a:p>
          <a:p>
            <a:pPr lvl="1"/>
            <a:r>
              <a:rPr lang="en-US" dirty="0"/>
              <a:t>Python objects =&gt; stream</a:t>
            </a:r>
          </a:p>
          <a:p>
            <a:r>
              <a:rPr lang="en-US" dirty="0"/>
              <a:t>Python has lots of options to serialize data and objects</a:t>
            </a:r>
          </a:p>
          <a:p>
            <a:pPr lvl="1"/>
            <a:r>
              <a:rPr lang="en-US" dirty="0"/>
              <a:t>JSON, YAML, Pickle, Shelve, XML, etc.</a:t>
            </a:r>
          </a:p>
          <a:p>
            <a:pPr lvl="1"/>
            <a:r>
              <a:rPr lang="en-US" dirty="0"/>
              <a:t>Some are industry standard serialization formats</a:t>
            </a:r>
          </a:p>
          <a:p>
            <a:pPr lvl="1"/>
            <a:r>
              <a:rPr lang="en-US" dirty="0"/>
              <a:t>Some are built in (JSON, Pickle, Shelve, XML)</a:t>
            </a:r>
          </a:p>
          <a:p>
            <a:pPr lvl="1"/>
            <a:r>
              <a:rPr lang="en-US" dirty="0"/>
              <a:t>Some require external libraries (YAML)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8AF86-A73C-EF4A-BA1D-F8C1FA1C0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3045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F396-9FC4-7148-88C9-9F3B985A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3472-E317-3D4B-8AF5-743AB136F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Ain't</a:t>
            </a:r>
            <a:r>
              <a:rPr lang="en-US" dirty="0"/>
              <a:t> Markup Language</a:t>
            </a:r>
          </a:p>
          <a:p>
            <a:r>
              <a:rPr lang="en-US" dirty="0"/>
              <a:t>YAML is a human friendly data serialization standard for all programming languages.</a:t>
            </a:r>
          </a:p>
          <a:p>
            <a:r>
              <a:rPr lang="en-US" dirty="0"/>
              <a:t>Easy for parse for humans and machines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YAML, like Python, highly values whitespace</a:t>
            </a:r>
          </a:p>
          <a:p>
            <a:pPr lvl="1"/>
            <a:r>
              <a:rPr lang="en-US" dirty="0"/>
              <a:t>Spaces only, no tabs</a:t>
            </a:r>
          </a:p>
          <a:p>
            <a:r>
              <a:rPr lang="en-US" dirty="0"/>
              <a:t>It aims to capture sequences, scalars, and map data structures</a:t>
            </a:r>
          </a:p>
          <a:p>
            <a:r>
              <a:rPr lang="en-US" dirty="0"/>
              <a:t>Often used for config files</a:t>
            </a:r>
          </a:p>
          <a:p>
            <a:r>
              <a:rPr lang="en-US" dirty="0"/>
              <a:t>Native simple data types: integer, float, strings, </a:t>
            </a:r>
            <a:r>
              <a:rPr lang="en-US" dirty="0" err="1"/>
              <a:t>booleans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BA45-2A83-1D49-B397-30B0372A57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0B4AD-21EA-F840-BE69-D3CE04A37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8A2B7-D207-7E47-A410-D820FD41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771" y="4862328"/>
            <a:ext cx="6934224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426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AFFD-2C54-5946-9E4B-8FAD4D58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E21F1-8964-814E-8299-A30DA8B11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Python 3 is installed on your system</a:t>
            </a:r>
          </a:p>
          <a:p>
            <a:r>
              <a:rPr lang="en-US" dirty="0"/>
              <a:t>Lab machines have CentOS 7 with Python 3 already installed</a:t>
            </a:r>
          </a:p>
          <a:p>
            <a:r>
              <a:rPr lang="en-US" dirty="0"/>
              <a:t>Python command will either be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5D97-3CF1-5346-9816-8A443C3407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6273D-DD42-1543-95BE-06B98DA93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887D4-1119-8743-A8F4-44AB0025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5601807"/>
            <a:ext cx="9920700" cy="25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583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09DE1-CAB4-A241-9CB9-7750BF48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181793"/>
            <a:ext cx="6237206" cy="251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181C3-BFB4-D14D-8C3C-AB2E14F9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172" y="3181794"/>
            <a:ext cx="7666192" cy="251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48BB1-9A59-054F-8C41-73BC4E2C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87" y="6454897"/>
            <a:ext cx="7666192" cy="5806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E6BF4-942F-2043-B1CB-DC160F0D3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172" y="6454897"/>
            <a:ext cx="6130112" cy="57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521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6BA1-DF78-CD45-BF35-1AA2727F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Framing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00B0-83F6-E946-A0E8-47C28D4AE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dirty="0"/>
              <a:t> signifies the start of a YAML document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dirty="0"/>
              <a:t> signifies the end of the YAML document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B8C20-ED15-994A-8F8A-6B3ABD93CA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717C-E8CD-D54C-A31E-4103E0D03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0C5AC-AA37-3346-B74F-F2A553AF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885" y="1054100"/>
            <a:ext cx="6885320" cy="120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1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90DA-0F8E-0644-8462-BA495ED6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native to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89D69-BBD4-B649-AB71-487DBB56F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83BA1-1DCC-4648-9B98-852DB7694B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F36F5-DF31-D24A-AAC0-13F16B0FF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24D8C-DEE5-534B-A2AE-14C75A4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63" y="4279457"/>
            <a:ext cx="13590672" cy="56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1745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09DE1-CAB4-A241-9CB9-7750BF48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181793"/>
            <a:ext cx="6237206" cy="2517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41B0E-3A87-534D-A92E-83633695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48" y="6857999"/>
            <a:ext cx="13875943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360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48BB1-9A59-054F-8C41-73BC4E2C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2796043"/>
            <a:ext cx="7666192" cy="5806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DF215-7605-3440-B03E-B4EB4794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124" y="4845640"/>
            <a:ext cx="14402702" cy="10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518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181C3-BFB4-D14D-8C3C-AB2E14F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52" y="3564565"/>
            <a:ext cx="7666192" cy="2517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92A0F-D765-1B4E-A365-F234CD14B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48" y="7048990"/>
            <a:ext cx="12636645" cy="8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890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E6BF4-942F-2043-B1CB-DC160F0D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23" y="2903621"/>
            <a:ext cx="6130112" cy="5784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8D1BA-10C3-4047-8E44-AE1E85F6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16" y="5038946"/>
            <a:ext cx="14158923" cy="1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948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6CE4-6B71-6047-9D1C-7B29B53D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AB6B4-509E-8E40-A5C7-97E372BD1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http://www.yaml.org/spec/current.html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6602-779B-A74A-9E24-CBEC282260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FFEC5-FF09-A34A-A75D-D600A56FD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2140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lab_yaml.py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6288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9208-6204-CD4C-80EF-E532F9F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A4ED8-417E-444B-AB26-2BA42105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  <a:p>
            <a:r>
              <a:rPr lang="en-US" dirty="0"/>
              <a:t>Part of JavaScript language definition</a:t>
            </a:r>
          </a:p>
          <a:p>
            <a:r>
              <a:rPr lang="en-US" dirty="0"/>
              <a:t>Easy for parse for humans and machines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“lightweight data interchange format”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849A6-3DD5-AB4C-8709-F6AB6EEFF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31D54-6497-3349-9F41-364E850A3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506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DC7-3CDC-D443-8110-5F8C4ECC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F886-DB0F-544D-A7B8-FAA04D3A2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and setup your favorite editor:</a:t>
            </a:r>
          </a:p>
          <a:p>
            <a:pPr lvl="1"/>
            <a:r>
              <a:rPr lang="en-US" dirty="0"/>
              <a:t>vim, </a:t>
            </a:r>
            <a:r>
              <a:rPr lang="en-US" dirty="0" err="1"/>
              <a:t>atom.io</a:t>
            </a:r>
            <a:r>
              <a:rPr lang="en-US" dirty="0"/>
              <a:t>, emacs, </a:t>
            </a:r>
            <a:r>
              <a:rPr lang="en-US" dirty="0" err="1"/>
              <a:t>nano</a:t>
            </a:r>
            <a:r>
              <a:rPr lang="en-US" dirty="0"/>
              <a:t>, etc.</a:t>
            </a:r>
          </a:p>
          <a:p>
            <a:r>
              <a:rPr lang="en-US" dirty="0"/>
              <a:t>Some suggestions:</a:t>
            </a:r>
          </a:p>
          <a:p>
            <a:pPr lvl="1"/>
            <a:r>
              <a:rPr lang="en-US" dirty="0"/>
              <a:t>Atom </a:t>
            </a:r>
            <a:r>
              <a:rPr lang="en-US" dirty="0">
                <a:hlinkClick r:id="rId2"/>
              </a:rPr>
              <a:t>https://atom.io/</a:t>
            </a:r>
            <a:endParaRPr lang="en-US" dirty="0"/>
          </a:p>
          <a:p>
            <a:pPr lvl="1"/>
            <a:r>
              <a:rPr lang="en-US" dirty="0"/>
              <a:t>Microsoft Visual Studio Code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lvl="1"/>
            <a:r>
              <a:rPr lang="en-US" dirty="0"/>
              <a:t>PyCharm </a:t>
            </a:r>
            <a:r>
              <a:rPr lang="en-US" dirty="0">
                <a:hlinkClick r:id="rId4"/>
              </a:rPr>
              <a:t>https://www.jetbrains.com/pycharm/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964D8-65BE-3842-979C-2ED6F962A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50E-0CBC-5940-9A6E-0AAD78B33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282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19B9-E5AB-8D4C-90DB-14407A93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4D363-8A43-3A46-91A9-9D8A3C13D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“object” is an unordered set of </a:t>
            </a:r>
            <a:r>
              <a:rPr lang="en-US" dirty="0" err="1"/>
              <a:t>name:value</a:t>
            </a:r>
            <a:r>
              <a:rPr lang="en-US" dirty="0"/>
              <a:t> pairs (called “members”) separated by commas and surrounded by curly braces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Name1:Value1, Name2:Value1,… }</a:t>
            </a:r>
            <a:r>
              <a:rPr lang="en-US" dirty="0"/>
              <a:t> </a:t>
            </a:r>
          </a:p>
          <a:p>
            <a:r>
              <a:rPr lang="en-US" dirty="0"/>
              <a:t>An “array” is a set of “elements” surrounded by square brackets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element1, element2,… ] </a:t>
            </a:r>
          </a:p>
          <a:p>
            <a:r>
              <a:rPr lang="en-US" dirty="0"/>
              <a:t>Elements are strings, numbers, true, false, null, object, array</a:t>
            </a:r>
          </a:p>
          <a:p>
            <a:r>
              <a:rPr lang="en-US" dirty="0"/>
              <a:t>Strings are made of:</a:t>
            </a:r>
          </a:p>
          <a:p>
            <a:pPr lvl="1"/>
            <a:r>
              <a:rPr lang="en-US" dirty="0"/>
              <a:t>Unicode chars (\</a:t>
            </a:r>
            <a:r>
              <a:rPr lang="en-US" dirty="0" err="1"/>
              <a:t>uhhhh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\,\\,/,\b,\f,\n,\r,\t</a:t>
            </a:r>
          </a:p>
          <a:p>
            <a:r>
              <a:rPr lang="en-US" dirty="0"/>
              <a:t>Numbers are signed integer, decimal, or exponent (“e”) flavors only</a:t>
            </a:r>
          </a:p>
          <a:p>
            <a:r>
              <a:rPr lang="en-US" dirty="0"/>
              <a:t>Whitespace is 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8E69C-E035-7549-A46C-85AE33D8A2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E5CB1-D562-064A-A0E6-D9A153BC6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645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2602-217B-4C4D-8640-20950513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7F0C7-C564-A14B-9B69-6EF94ACB6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in module named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Note: JSON is not a framed protocol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</a:t>
            </a:r>
            <a:r>
              <a:rPr lang="en-US" dirty="0"/>
              <a:t>an’t append multiple JSON objects to same file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7D04-986B-C34D-B29B-D17CF7D959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BE5C4-2F75-6449-A102-4F5C651735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666B7-319E-3942-90A0-AD143D37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219" y="2602614"/>
            <a:ext cx="8241203" cy="3002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5975B-CD40-FD45-9CF0-F0CDD0B8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218" y="7665779"/>
            <a:ext cx="8112469" cy="300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FECF9-ECC6-5743-8701-C835BCBE34A0}"/>
              </a:ext>
            </a:extLst>
          </p:cNvPr>
          <p:cNvSpPr txBox="1"/>
          <p:nvPr/>
        </p:nvSpPr>
        <p:spPr>
          <a:xfrm>
            <a:off x="13354492" y="5613992"/>
            <a:ext cx="8266050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Python to JSON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AC83E-98E6-9B4A-8C98-17C197C24EFC}"/>
              </a:ext>
            </a:extLst>
          </p:cNvPr>
          <p:cNvSpPr txBox="1"/>
          <p:nvPr/>
        </p:nvSpPr>
        <p:spPr>
          <a:xfrm>
            <a:off x="13333227" y="10658589"/>
            <a:ext cx="8266050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JSON to Python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176663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853F-1F51-6A41-A94F-13683B8C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Module Caveats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4E3-7C94-BD4D-B53E-5E1EF1E76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 keys in key/value pairs are always strings. Unlike Python.</a:t>
            </a:r>
          </a:p>
          <a:p>
            <a:r>
              <a:rPr lang="en-US" dirty="0"/>
              <a:t>Default </a:t>
            </a:r>
            <a:r>
              <a:rPr lang="en-US" dirty="0" err="1"/>
              <a:t>json</a:t>
            </a:r>
            <a:r>
              <a:rPr lang="en-US" dirty="0"/>
              <a:t> module encoder only encodes “ASCII-compatible” strings.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for other encodings</a:t>
            </a:r>
          </a:p>
          <a:p>
            <a:r>
              <a:rPr lang="en-US" dirty="0"/>
              <a:t>Same name in </a:t>
            </a:r>
            <a:r>
              <a:rPr lang="en-US" dirty="0" err="1"/>
              <a:t>name:value</a:t>
            </a:r>
            <a:r>
              <a:rPr lang="en-US" dirty="0"/>
              <a:t> pairs uses the last one</a:t>
            </a:r>
          </a:p>
          <a:p>
            <a:r>
              <a:rPr lang="en-US" dirty="0"/>
              <a:t>Out of range floats are handled correctly (nan, </a:t>
            </a:r>
            <a:r>
              <a:rPr lang="en-US" dirty="0" err="1"/>
              <a:t>inf</a:t>
            </a:r>
            <a:r>
              <a:rPr lang="en-US" dirty="0"/>
              <a:t>, -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33F2-0D5E-BB4A-9639-1B48EE5F75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8A636-CEE2-9445-96AF-930401DBA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873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44BE-6E33-8E43-8E53-EE84D4A1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JSON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C743C-E3DA-B446-B23E-D95EB7834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-&gt; object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list, tuple -&gt; array</a:t>
            </a: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-&gt; string</a:t>
            </a: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float -&gt; number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 -&gt; true, false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None -&gt; null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A8302-FE0A-7549-9B1A-36B938B6B7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898FA-C911-894D-8978-55E00E678C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351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7627-8599-FB48-A855-1128E3C2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D5D32-4E82-A44A-8F21-1AE20290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builtin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module can be slow</a:t>
            </a:r>
          </a:p>
          <a:p>
            <a:r>
              <a:rPr lang="en-US" dirty="0"/>
              <a:t>Other </a:t>
            </a:r>
            <a:r>
              <a:rPr lang="en-US" dirty="0" err="1"/>
              <a:t>pypi</a:t>
            </a:r>
            <a:r>
              <a:rPr lang="en-US" dirty="0"/>
              <a:t> packages have C extensions to speed them up </a:t>
            </a:r>
          </a:p>
          <a:p>
            <a:pPr lvl="1"/>
            <a:r>
              <a:rPr lang="en-US" dirty="0" err="1"/>
              <a:t>simplejson</a:t>
            </a:r>
            <a:r>
              <a:rPr lang="en-US" dirty="0"/>
              <a:t>, </a:t>
            </a:r>
            <a:r>
              <a:rPr lang="en-US" dirty="0" err="1"/>
              <a:t>yajl</a:t>
            </a:r>
            <a:r>
              <a:rPr lang="en-US" dirty="0"/>
              <a:t>, python-</a:t>
            </a:r>
            <a:r>
              <a:rPr lang="en-US" dirty="0" err="1"/>
              <a:t>cjson</a:t>
            </a:r>
            <a:r>
              <a:rPr lang="en-US" dirty="0"/>
              <a:t>, </a:t>
            </a:r>
            <a:r>
              <a:rPr lang="en-US" dirty="0" err="1"/>
              <a:t>UltraJSON</a:t>
            </a:r>
            <a:endParaRPr lang="en-US" dirty="0"/>
          </a:p>
          <a:p>
            <a:r>
              <a:rPr lang="en-US" dirty="0"/>
              <a:t>Opinion: </a:t>
            </a:r>
          </a:p>
          <a:p>
            <a:pPr lvl="1"/>
            <a:r>
              <a:rPr lang="en-US" dirty="0"/>
              <a:t>Don't load/save huge </a:t>
            </a:r>
            <a:r>
              <a:rPr lang="en-US" dirty="0" err="1"/>
              <a:t>json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profile your app to make sure it is the </a:t>
            </a:r>
            <a:r>
              <a:rPr lang="en-US" dirty="0" err="1"/>
              <a:t>json</a:t>
            </a:r>
            <a:r>
              <a:rPr lang="en-US" dirty="0"/>
              <a:t> encode/decode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7DCFB-8D99-164B-ADB8-D7E1AD3527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4AFF8-87B3-0241-93C4-4B9A075F7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938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lab_json.py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565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0265-90E7-3F4F-AC6D-0F026A4C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vs.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46B0D-8AA1-1344-82B5-9BC75C5C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 is trivial to generate and parse</a:t>
            </a:r>
          </a:p>
          <a:p>
            <a:pPr lvl="1"/>
            <a:r>
              <a:rPr lang="en-US" dirty="0"/>
              <a:t>at the cost of reduced human readability</a:t>
            </a:r>
          </a:p>
          <a:p>
            <a:r>
              <a:rPr lang="en-US" dirty="0"/>
              <a:t>JSON uses lowest common denominator information model</a:t>
            </a:r>
          </a:p>
          <a:p>
            <a:pPr lvl="1"/>
            <a:r>
              <a:rPr lang="en-US" dirty="0"/>
              <a:t>any JSON data can be easily processed by every modern programming environment</a:t>
            </a:r>
          </a:p>
          <a:p>
            <a:r>
              <a:rPr lang="en-US" dirty="0"/>
              <a:t>YAML designed for human readability and support for serializing arbitrary native data structures.</a:t>
            </a:r>
          </a:p>
          <a:p>
            <a:r>
              <a:rPr lang="en-US" dirty="0"/>
              <a:t>YAML allows for extremely readable files</a:t>
            </a:r>
          </a:p>
          <a:p>
            <a:pPr lvl="1"/>
            <a:r>
              <a:rPr lang="en-US" dirty="0"/>
              <a:t>more complex to generate and parse</a:t>
            </a:r>
          </a:p>
          <a:p>
            <a:r>
              <a:rPr lang="en-US" dirty="0"/>
              <a:t>Uses more than the lowest common denominator data types</a:t>
            </a:r>
          </a:p>
          <a:p>
            <a:pPr lvl="1"/>
            <a:r>
              <a:rPr lang="en-US" dirty="0"/>
              <a:t>requires more complex processing when crossing between different programming environments.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0DEC-7F0D-EC44-A389-C8FB98C8BE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29C2-153F-EA46-92CB-2102703B3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1093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1F9C-552E-1E4A-B487-E8FC9D7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 and Shelve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6758-30E9-8D42-9FE8-5BC95C988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pickle module does a similar job to JSON, but is Python only</a:t>
            </a:r>
          </a:p>
          <a:p>
            <a:pPr lvl="1"/>
            <a:r>
              <a:rPr lang="en-US" dirty="0"/>
              <a:t>Not good for machine data interchange</a:t>
            </a:r>
          </a:p>
          <a:p>
            <a:pPr lvl="1"/>
            <a:r>
              <a:rPr lang="en-US" dirty="0"/>
              <a:t>Allows multiple pickled objects to be dumped to the same file</a:t>
            </a:r>
          </a:p>
          <a:p>
            <a:pPr lvl="2"/>
            <a:r>
              <a:rPr lang="en-US" dirty="0"/>
              <a:t>must be unloaded in same order</a:t>
            </a:r>
          </a:p>
          <a:p>
            <a:r>
              <a:rPr lang="en-US" dirty="0"/>
              <a:t>The shelve module essentially provided a persistent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for pickled objects in a database</a:t>
            </a:r>
          </a:p>
          <a:p>
            <a:pPr lvl="1"/>
            <a:r>
              <a:rPr lang="en-US" dirty="0"/>
              <a:t>Like a database where the values are pickled objects</a:t>
            </a:r>
          </a:p>
          <a:p>
            <a:pPr lvl="1"/>
            <a:r>
              <a:rPr lang="en-US" dirty="0"/>
              <a:t>Keys are strings</a:t>
            </a:r>
          </a:p>
          <a:p>
            <a:r>
              <a:rPr lang="en-US" dirty="0"/>
              <a:t>Opinion: Only use these for interchange within your own app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06AF-2FC7-5C41-A9C2-CCA1D0DFBE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A977-4109-0642-82BC-6FA0D2073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34CDF-B650-BF41-8048-3ADE4E10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" y="8536240"/>
            <a:ext cx="8658225" cy="322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02F81-74EF-1A48-A332-D572201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85" y="8536240"/>
            <a:ext cx="13917597" cy="2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638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711-BA1B-404B-94FA-131D5BD9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Shelve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71CE-F82C-BA49-94C4-B2A88640D9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3D878-B194-534D-B00C-43DD277BD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B74C4-2D98-DE43-8463-B2069D64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48" y="3132267"/>
            <a:ext cx="8821263" cy="82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106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FD79-AF69-9444-8B2A-6C40A179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DB41-ACCF-874A-96DE-44D40D781A5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901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68F4-0377-734E-B2BA-9DD11ED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3BA7-9F0B-EC4C-9BF5-9AA16B152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interact with the Python shell?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from the command line?</a:t>
            </a:r>
          </a:p>
          <a:p>
            <a:pPr lvl="1"/>
            <a:r>
              <a:rPr lang="en-US" dirty="0"/>
              <a:t>IDE shell?</a:t>
            </a:r>
          </a:p>
          <a:p>
            <a:pPr lvl="1"/>
            <a:r>
              <a:rPr lang="en-US" dirty="0"/>
              <a:t>How will you run/debug/try out code?</a:t>
            </a:r>
          </a:p>
          <a:p>
            <a:endParaRPr lang="en-US" dirty="0"/>
          </a:p>
          <a:p>
            <a:r>
              <a:rPr lang="en-US" dirty="0"/>
              <a:t>My usual setup for small projects:</a:t>
            </a:r>
          </a:p>
          <a:p>
            <a:pPr lvl="1"/>
            <a:r>
              <a:rPr lang="en-US" dirty="0"/>
              <a:t>Atom for code editing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shell in terminal for code exploring</a:t>
            </a:r>
          </a:p>
          <a:p>
            <a:pPr lvl="1"/>
            <a:r>
              <a:rPr lang="en-US" dirty="0"/>
              <a:t>Separate terminal to run the code</a:t>
            </a:r>
          </a:p>
          <a:p>
            <a:pPr lvl="1"/>
            <a:endParaRPr lang="en-US" dirty="0"/>
          </a:p>
          <a:p>
            <a:r>
              <a:rPr lang="en-US" dirty="0"/>
              <a:t>My usual setup for larger projects:</a:t>
            </a:r>
          </a:p>
          <a:p>
            <a:pPr lvl="1"/>
            <a:r>
              <a:rPr lang="en-US" dirty="0"/>
              <a:t>PyCharm for editing, debugging, and running code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shell in terminal for code exploring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1F06C-F07E-FD4F-81FE-0A9C965034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A6E37-D006-0845-BF35-3795542DC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950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86654" y="861884"/>
            <a:ext cx="748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err="1">
                <a:solidFill>
                  <a:srgbClr val="333333"/>
                </a:solidFill>
                <a:latin typeface="Arial"/>
              </a:rPr>
              <a:t>REpresentational</a:t>
            </a:r>
            <a:r>
              <a:rPr lang="en-US" sz="4000" kern="1200">
                <a:solidFill>
                  <a:srgbClr val="333333"/>
                </a:solidFill>
                <a:latin typeface="Arial"/>
              </a:rPr>
              <a:t> State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8637" y="1729321"/>
            <a:ext cx="14415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Resources are referred to by a uniform resource identifier (URI).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7109" y="2511864"/>
            <a:ext cx="17135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00FF"/>
                </a:solidFill>
                <a:latin typeface="Courier"/>
              </a:rPr>
              <a:t>http</a:t>
            </a:r>
            <a:r>
              <a:rPr lang="en-US" sz="3200" kern="1200">
                <a:solidFill>
                  <a:srgbClr val="333333"/>
                </a:solidFill>
                <a:latin typeface="Courier"/>
              </a:rPr>
              <a:t>://</a:t>
            </a:r>
            <a:r>
              <a:rPr lang="en-US" sz="3200" kern="1200" err="1">
                <a:solidFill>
                  <a:srgbClr val="A632C8"/>
                </a:solidFill>
                <a:latin typeface="Courier"/>
              </a:rPr>
              <a:t>www.domain.com</a:t>
            </a:r>
            <a:r>
              <a:rPr lang="en-US" sz="3200" kern="1200">
                <a:solidFill>
                  <a:srgbClr val="333333"/>
                </a:solidFill>
                <a:latin typeface="Courier"/>
              </a:rPr>
              <a:t>/</a:t>
            </a:r>
            <a:r>
              <a:rPr lang="en-US" sz="3200" kern="1200">
                <a:solidFill>
                  <a:srgbClr val="008000"/>
                </a:solidFill>
                <a:latin typeface="Courier"/>
              </a:rPr>
              <a:t>name/of/</a:t>
            </a:r>
            <a:r>
              <a:rPr lang="en-US" sz="3200" kern="1200" err="1">
                <a:solidFill>
                  <a:srgbClr val="008000"/>
                </a:solidFill>
                <a:latin typeface="Courier"/>
              </a:rPr>
              <a:t>resource</a:t>
            </a:r>
            <a:r>
              <a:rPr lang="en-US" sz="3200" kern="1200" err="1">
                <a:solidFill>
                  <a:srgbClr val="333333"/>
                </a:solidFill>
                <a:latin typeface="Courier"/>
              </a:rPr>
              <a:t>?</a:t>
            </a:r>
            <a:r>
              <a:rPr lang="en-US" sz="3200" kern="1200" err="1">
                <a:solidFill>
                  <a:srgbClr val="FF0000"/>
                </a:solidFill>
                <a:latin typeface="Courier"/>
              </a:rPr>
              <a:t>limit</a:t>
            </a:r>
            <a:r>
              <a:rPr lang="en-US" sz="3200" kern="1200">
                <a:solidFill>
                  <a:srgbClr val="FF0000"/>
                </a:solidFill>
                <a:latin typeface="Courier"/>
              </a:rPr>
              <a:t>=10&amp;offset=0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9805" y="5575163"/>
            <a:ext cx="1729423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333333"/>
                </a:solidFill>
                <a:latin typeface="Arial"/>
              </a:rPr>
              <a:t>  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All operations are described by four simple verbs: 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POST		Create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GET		Read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PUT		Update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DELETE 	Delete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59804" y="3477780"/>
            <a:ext cx="165734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00FF"/>
                </a:solidFill>
                <a:latin typeface="Arial"/>
              </a:rPr>
              <a:t>Scheme – Protocol (How do I talk to the server?)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A632C8"/>
                </a:solidFill>
                <a:latin typeface="Arial"/>
              </a:rPr>
              <a:t>Host – The server on which the resource is located (DNS, like phone numbers to names)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8000"/>
                </a:solidFill>
                <a:latin typeface="Arial"/>
              </a:rPr>
              <a:t>Path – Where is the resource on the host?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FF0000"/>
                </a:solidFill>
                <a:latin typeface="Arial"/>
              </a:rPr>
              <a:t>Query – Additional instructions to the server (Specific information for the resource)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37" y="8339223"/>
            <a:ext cx="15039373" cy="252376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3333"/>
                </a:solidFill>
                <a:latin typeface="Arial"/>
              </a:rPr>
              <a:t>	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endParaRPr lang="en-US" sz="3200" kern="1200" dirty="0">
              <a:solidFill>
                <a:srgbClr val="333333"/>
              </a:solidFill>
              <a:latin typeface="Arial"/>
            </a:endParaRP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kern="1200" dirty="0">
                <a:solidFill>
                  <a:srgbClr val="333333"/>
                </a:solidFill>
                <a:latin typeface="Arial"/>
              </a:rPr>
              <a:t>Stateless – Send everything needed in initial call.  Not an ongoing conversation.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kern="1200" dirty="0">
                <a:solidFill>
                  <a:srgbClr val="333333"/>
                </a:solidFill>
                <a:latin typeface="Arial"/>
                <a:cs typeface="Helvetica"/>
              </a:rPr>
              <a:t>Usually XML or JSON used as the interchange format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dirty="0"/>
              <a:t>HTTP GET calls to a </a:t>
            </a:r>
            <a:r>
              <a:rPr lang="en-US" sz="3200" dirty="0" err="1"/>
              <a:t>ReSTful</a:t>
            </a:r>
            <a:r>
              <a:rPr lang="en-US" sz="3200" dirty="0"/>
              <a:t> service should not change state i.e. read only</a:t>
            </a:r>
            <a:endParaRPr lang="en-US" sz="3200" kern="1200" dirty="0">
              <a:solidFill>
                <a:srgbClr val="33333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9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25335" y="852488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Let’s look at a made up example with dogs</a:t>
            </a:r>
            <a:r>
              <a:rPr lang="is-IS"/>
              <a:t>…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06363" y="4038600"/>
            <a:ext cx="8977586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</a:pPr>
            <a:r>
              <a:rPr lang="en-US" sz="7200" kern="1200" dirty="0">
                <a:solidFill>
                  <a:srgbClr val="333333"/>
                </a:solidFill>
                <a:latin typeface="Helvetica"/>
                <a:cs typeface="Helvetica"/>
                <a:hlinkClick r:id="rId3"/>
              </a:rPr>
              <a:t>http://www.aspca.com</a:t>
            </a:r>
            <a:endParaRPr lang="en-US" sz="7200" kern="1200" dirty="0">
              <a:solidFill>
                <a:srgbClr val="33333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610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866" y="7416800"/>
            <a:ext cx="7874000" cy="629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a REST API?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7" y="382745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5625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79066" y="9661603"/>
            <a:ext cx="2082800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Comic Sans MS"/>
                <a:cs typeface="Comic Sans MS"/>
              </a:rPr>
              <a:t>Daisy	    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Comic Sans MS"/>
                <a:cs typeface="Comic Sans MS"/>
              </a:rPr>
              <a:t>19	</a:t>
            </a:r>
            <a:r>
              <a:rPr lang="en-US" kern="1200">
                <a:solidFill>
                  <a:srgbClr val="333333"/>
                </a:solidFill>
                <a:latin typeface="Helvetica"/>
                <a:cs typeface="Helvetica"/>
              </a:rPr>
              <a:t>	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3869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3869" y="565625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50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913C89B-8AEA-3744-9293-8792BBC9F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" r="-83"/>
          <a:stretch/>
        </p:blipFill>
        <p:spPr>
          <a:xfrm>
            <a:off x="6125030" y="6396645"/>
            <a:ext cx="12104912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0348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435753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3575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6A59F10-A5EE-E24C-82F2-28B210C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84938"/>
              </p:ext>
            </p:extLst>
          </p:nvPr>
        </p:nvGraphicFramePr>
        <p:xfrm>
          <a:off x="6066968" y="11216636"/>
          <a:ext cx="12192000" cy="223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7592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67757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67757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D9C9909-F903-9A47-9CDD-766A171C3C98}"/>
              </a:ext>
            </a:extLst>
          </p:cNvPr>
          <p:cNvSpPr/>
          <p:nvPr/>
        </p:nvSpPr>
        <p:spPr>
          <a:xfrm>
            <a:off x="6079068" y="7556510"/>
            <a:ext cx="2484360" cy="58851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62E9C-E9D5-3248-8080-2D650D0F840F}"/>
              </a:ext>
            </a:extLst>
          </p:cNvPr>
          <p:cNvSpPr/>
          <p:nvPr/>
        </p:nvSpPr>
        <p:spPr>
          <a:xfrm>
            <a:off x="10932886" y="7556509"/>
            <a:ext cx="7819572" cy="58851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16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" grpId="0" animBg="1"/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547633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FA71FE-0F9F-AE46-AF03-902C873CB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1602"/>
              </p:ext>
            </p:extLst>
          </p:nvPr>
        </p:nvGraphicFramePr>
        <p:xfrm>
          <a:off x="6079068" y="11216640"/>
          <a:ext cx="12192000" cy="22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421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64670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4217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0E1B3EA-E3D8-3B46-8BFD-B072F2308D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Update </a:t>
            </a:r>
            <a:r>
              <a:rPr lang="en-US" kern="1200" err="1">
                <a:solidFill>
                  <a:srgbClr val="3366FF"/>
                </a:solidFill>
                <a:latin typeface="Arial"/>
              </a:rPr>
              <a:t>Dasy</a:t>
            </a: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290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40897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303B19B-E7C4-3E43-9F93-8E03E52B1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0646"/>
              </p:ext>
            </p:extLst>
          </p:nvPr>
        </p:nvGraphicFramePr>
        <p:xfrm>
          <a:off x="6079068" y="11216640"/>
          <a:ext cx="12192000" cy="22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4201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D403BF4A-7EFD-E949-9E01-32F97591A290}"/>
              </a:ext>
            </a:extLst>
          </p:cNvPr>
          <p:cNvSpPr/>
          <p:nvPr/>
        </p:nvSpPr>
        <p:spPr>
          <a:xfrm>
            <a:off x="13562669" y="566965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 dirty="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D8786-E4B4-ED4D-901D-1FDD0237E894}"/>
              </a:ext>
            </a:extLst>
          </p:cNvPr>
          <p:cNvSpPr/>
          <p:nvPr/>
        </p:nvSpPr>
        <p:spPr>
          <a:xfrm>
            <a:off x="6079068" y="7556510"/>
            <a:ext cx="2484360" cy="58851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7BF555-A07B-8A4C-80AA-9FBBA5C7A0E8}"/>
              </a:ext>
            </a:extLst>
          </p:cNvPr>
          <p:cNvSpPr/>
          <p:nvPr/>
        </p:nvSpPr>
        <p:spPr>
          <a:xfrm>
            <a:off x="10932886" y="7556509"/>
            <a:ext cx="7703456" cy="58851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5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A0BB258-5A88-5E41-B584-752B330B9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 dirty="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664325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2763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dogs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3951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 delete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dogs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26289" y="4111211"/>
            <a:ext cx="4290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dirty="0">
                <a:solidFill>
                  <a:srgbClr val="FF0000"/>
                </a:solidFill>
                <a:latin typeface="Arial"/>
              </a:rPr>
              <a:t>Not normally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dirty="0">
                <a:solidFill>
                  <a:srgbClr val="FF0000"/>
                </a:solidFill>
                <a:latin typeface="Arial"/>
              </a:rPr>
              <a:t>Supported in APIs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0C6608D-B5BD-EF48-B766-6345D64BB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75047"/>
              </p:ext>
            </p:extLst>
          </p:nvPr>
        </p:nvGraphicFramePr>
        <p:xfrm>
          <a:off x="6079068" y="11216640"/>
          <a:ext cx="1219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68155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36699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68155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ADE0FF31-C77D-E343-891A-19F56D73F86D}"/>
              </a:ext>
            </a:extLst>
          </p:cNvPr>
          <p:cNvSpPr/>
          <p:nvPr/>
        </p:nvSpPr>
        <p:spPr>
          <a:xfrm>
            <a:off x="5174864" y="8040914"/>
            <a:ext cx="14733200" cy="4905828"/>
          </a:xfrm>
          <a:prstGeom prst="cloud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9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2" grpId="0" animBg="1"/>
      <p:bldP spid="3" grpId="0" animBg="1"/>
      <p:bldP spid="3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862F466-3328-BC40-940C-A51E9370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6AFA5C1-EB03-6C4E-9B7A-7150BA035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47440"/>
              </p:ext>
            </p:extLst>
          </p:nvPr>
        </p:nvGraphicFramePr>
        <p:xfrm>
          <a:off x="6079068" y="11216640"/>
          <a:ext cx="12192000" cy="22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4201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B99B0B8-1C3D-2748-AFD2-692C45DF37FA}"/>
              </a:ext>
            </a:extLst>
          </p:cNvPr>
          <p:cNvSpPr/>
          <p:nvPr/>
        </p:nvSpPr>
        <p:spPr>
          <a:xfrm>
            <a:off x="8505372" y="7527483"/>
            <a:ext cx="2438400" cy="618851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681259" y="5645150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</p:spTree>
    <p:extLst>
      <p:ext uri="{BB962C8B-B14F-4D97-AF65-F5344CB8AC3E}">
        <p14:creationId xmlns:p14="http://schemas.microsoft.com/office/powerpoint/2010/main" val="184385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C409-5155-6A4B-B8C2-D2AEB485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Client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19F504-7BAB-0D4F-B8D8-BF2E872EB6E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E678D-6DB0-4D4C-99E6-D755905BBE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165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2EEA2-CD0F-444A-81E3-FE6F91DE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504947"/>
            <a:ext cx="14046200" cy="42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22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ght Master Slides">
  <a:themeElements>
    <a:clrScheme name="Light Master Slides">
      <a:dk1>
        <a:srgbClr val="2E3238"/>
      </a:dk1>
      <a:lt1>
        <a:srgbClr val="38260A"/>
      </a:lt1>
      <a:dk2>
        <a:srgbClr val="A7A7A7"/>
      </a:dk2>
      <a:lt2>
        <a:srgbClr val="535353"/>
      </a:lt2>
      <a:accent1>
        <a:srgbClr val="C40021"/>
      </a:accent1>
      <a:accent2>
        <a:srgbClr val="F9AC00"/>
      </a:accent2>
      <a:accent3>
        <a:srgbClr val="00D6E0"/>
      </a:accent3>
      <a:accent4>
        <a:srgbClr val="BDC1C6"/>
      </a:accent4>
      <a:accent5>
        <a:srgbClr val="A6AEEB"/>
      </a:accent5>
      <a:accent6>
        <a:srgbClr val="97D38A"/>
      </a:accent6>
      <a:hlink>
        <a:srgbClr val="0000FF"/>
      </a:hlink>
      <a:folHlink>
        <a:srgbClr val="FF00FF"/>
      </a:folHlink>
    </a:clrScheme>
    <a:fontScheme name="Light Master Slides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ight Mast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1828800" rtl="0" fontAlgn="auto" latinLnBrk="0" hangingPunct="0">
          <a:lnSpc>
            <a:spcPct val="93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E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ackspace University Brand Guidelines 2014 V201">
  <a:themeElements>
    <a:clrScheme name="Rackspace-1 2">
      <a:dk1>
        <a:srgbClr val="333333"/>
      </a:dk1>
      <a:lt1>
        <a:sysClr val="window" lastClr="FFFFFF"/>
      </a:lt1>
      <a:dk2>
        <a:srgbClr val="555555"/>
      </a:dk2>
      <a:lt2>
        <a:srgbClr val="FFFFFF"/>
      </a:lt2>
      <a:accent1>
        <a:srgbClr val="C40022"/>
      </a:accent1>
      <a:accent2>
        <a:srgbClr val="920000"/>
      </a:accent2>
      <a:accent3>
        <a:srgbClr val="600000"/>
      </a:accent3>
      <a:accent4>
        <a:srgbClr val="78C846"/>
      </a:accent4>
      <a:accent5>
        <a:srgbClr val="00C8D7"/>
      </a:accent5>
      <a:accent6>
        <a:srgbClr val="FFA046"/>
      </a:accent6>
      <a:hlink>
        <a:srgbClr val="060606"/>
      </a:hlink>
      <a:folHlink>
        <a:srgbClr val="060606"/>
      </a:folHlink>
    </a:clrScheme>
    <a:fontScheme name="Rackspa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>
          <a:spcAft>
            <a:spcPts val="1800"/>
          </a:spcAft>
          <a:defRPr dirty="0" err="1" smtClean="0">
            <a:latin typeface="Helvetica"/>
            <a:cs typeface="Helvetic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ight Master Slides">
  <a:themeElements>
    <a:clrScheme name="Light Master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0021"/>
      </a:accent1>
      <a:accent2>
        <a:srgbClr val="F9AC00"/>
      </a:accent2>
      <a:accent3>
        <a:srgbClr val="00D6E0"/>
      </a:accent3>
      <a:accent4>
        <a:srgbClr val="BDC1C6"/>
      </a:accent4>
      <a:accent5>
        <a:srgbClr val="A6AEEB"/>
      </a:accent5>
      <a:accent6>
        <a:srgbClr val="97D38A"/>
      </a:accent6>
      <a:hlink>
        <a:srgbClr val="0000FF"/>
      </a:hlink>
      <a:folHlink>
        <a:srgbClr val="FF00FF"/>
      </a:folHlink>
    </a:clrScheme>
    <a:fontScheme name="Light Master Slides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ight Mast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1828800" rtl="0" fontAlgn="auto" latinLnBrk="0" hangingPunct="0">
          <a:lnSpc>
            <a:spcPct val="93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E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5FD5878AC8E24B9473F43339048965" ma:contentTypeVersion="1" ma:contentTypeDescription="Create a new document." ma:contentTypeScope="" ma:versionID="3f53137a71b3bc7687b5f727b3dd6b3d">
  <xsd:schema xmlns:xsd="http://www.w3.org/2001/XMLSchema" xmlns:xs="http://www.w3.org/2001/XMLSchema" xmlns:p="http://schemas.microsoft.com/office/2006/metadata/properties" xmlns:ns2="1b56d622-a009-44e0-a65b-96974758615a" targetNamespace="http://schemas.microsoft.com/office/2006/metadata/properties" ma:root="true" ma:fieldsID="a3d723b754afad4a2eb43bcc5e250f54" ns2:_="">
    <xsd:import namespace="1b56d622-a009-44e0-a65b-96974758615a"/>
    <xsd:element name="properties">
      <xsd:complexType>
        <xsd:sequence>
          <xsd:element name="documentManagement">
            <xsd:complexType>
              <xsd:all>
                <xsd:element ref="ns2:m99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6d622-a009-44e0-a65b-96974758615a" elementFormDefault="qualified">
    <xsd:import namespace="http://schemas.microsoft.com/office/2006/documentManagement/types"/>
    <xsd:import namespace="http://schemas.microsoft.com/office/infopath/2007/PartnerControls"/>
    <xsd:element name="m99e" ma:index="8" nillable="true" ma:displayName="Number" ma:internalName="m99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67D01F-F230-4CB8-9C98-F36E73C6E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6d622-a009-44e0-a65b-969747586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A885EC-B131-4CF0-B6A1-3DD3F16A1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4794</TotalTime>
  <Words>5721</Words>
  <Application>Microsoft Macintosh PowerPoint</Application>
  <PresentationFormat>Custom</PresentationFormat>
  <Paragraphs>1153</Paragraphs>
  <Slides>177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177</vt:i4>
      </vt:variant>
    </vt:vector>
  </HeadingPairs>
  <TitlesOfParts>
    <vt:vector size="187" baseType="lpstr">
      <vt:lpstr>Arial</vt:lpstr>
      <vt:lpstr>Arial Black</vt:lpstr>
      <vt:lpstr>Calibri</vt:lpstr>
      <vt:lpstr>Comic Sans MS</vt:lpstr>
      <vt:lpstr>Courier</vt:lpstr>
      <vt:lpstr>Courier New</vt:lpstr>
      <vt:lpstr>Gill Sans</vt:lpstr>
      <vt:lpstr>Helvetica</vt:lpstr>
      <vt:lpstr>Light Master Slides</vt:lpstr>
      <vt:lpstr>Rackspace University Brand Guidelines 2014 V201</vt:lpstr>
      <vt:lpstr>Python IV</vt:lpstr>
      <vt:lpstr>Introductions</vt:lpstr>
      <vt:lpstr>Class details</vt:lpstr>
      <vt:lpstr>Class materials</vt:lpstr>
      <vt:lpstr>Pre-Work</vt:lpstr>
      <vt:lpstr>Get a copy of the course materials</vt:lpstr>
      <vt:lpstr>System Config</vt:lpstr>
      <vt:lpstr>Editor config</vt:lpstr>
      <vt:lpstr>Shell config</vt:lpstr>
      <vt:lpstr>Virtualenv</vt:lpstr>
      <vt:lpstr>PIP</vt:lpstr>
      <vt:lpstr>IPython</vt:lpstr>
      <vt:lpstr>Lab</vt:lpstr>
      <vt:lpstr>Python Review</vt:lpstr>
      <vt:lpstr>Anatomy of a Python Module</vt:lpstr>
      <vt:lpstr>Keywords (Python 3.7.1)</vt:lpstr>
      <vt:lpstr>Objects and methods</vt:lpstr>
      <vt:lpstr>Tuple type</vt:lpstr>
      <vt:lpstr>List type</vt:lpstr>
      <vt:lpstr>Dictionary type</vt:lpstr>
      <vt:lpstr>Set type</vt:lpstr>
      <vt:lpstr>Yield statement</vt:lpstr>
      <vt:lpstr>With statement</vt:lpstr>
      <vt:lpstr>Import statements</vt:lpstr>
      <vt:lpstr>Python Documentation</vt:lpstr>
      <vt:lpstr>Lab - pyreview</vt:lpstr>
      <vt:lpstr>Python 2to3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in Python 3</vt:lpstr>
      <vt:lpstr>Text, bytes, and Unicode in Python 3</vt:lpstr>
      <vt:lpstr>Want to know more?</vt:lpstr>
      <vt:lpstr>Subprocessing</vt:lpstr>
      <vt:lpstr>Subprocessing in Python</vt:lpstr>
      <vt:lpstr>Subprocess module</vt:lpstr>
      <vt:lpstr>Subprocess run – overview</vt:lpstr>
      <vt:lpstr>Subprocess run – using it</vt:lpstr>
      <vt:lpstr>Subprocess run - interacting</vt:lpstr>
      <vt:lpstr>Subprocess Popen - overview</vt:lpstr>
      <vt:lpstr>Subprocess Popen - details</vt:lpstr>
      <vt:lpstr>Subprocess Popen - examples</vt:lpstr>
      <vt:lpstr>Subprocess minutiae</vt:lpstr>
      <vt:lpstr>Lab - subprocess</vt:lpstr>
      <vt:lpstr>Multiprocessing / Multithreading</vt:lpstr>
      <vt:lpstr>Threads vs. Processes</vt:lpstr>
      <vt:lpstr>Threads</vt:lpstr>
      <vt:lpstr>Designing with Threads (threading models)</vt:lpstr>
      <vt:lpstr>Python threading module</vt:lpstr>
      <vt:lpstr>Python threading example</vt:lpstr>
      <vt:lpstr>Python threading interesting example</vt:lpstr>
      <vt:lpstr>Threading module</vt:lpstr>
      <vt:lpstr>Thread synchronization objects</vt:lpstr>
      <vt:lpstr>Bad bits about threads</vt:lpstr>
      <vt:lpstr>Thread Worker Example</vt:lpstr>
      <vt:lpstr>Multiprocessing</vt:lpstr>
      <vt:lpstr>Multiprocessing examples</vt:lpstr>
      <vt:lpstr>Process Worker Example</vt:lpstr>
      <vt:lpstr>Lab - multiprocessing/multithreading</vt:lpstr>
      <vt:lpstr>Serialization</vt:lpstr>
      <vt:lpstr>Serialization in Python</vt:lpstr>
      <vt:lpstr>YAML</vt:lpstr>
      <vt:lpstr>YAML Constructs</vt:lpstr>
      <vt:lpstr>YAML Framing</vt:lpstr>
      <vt:lpstr>YAML ain’t native to Python</vt:lpstr>
      <vt:lpstr>YAML Constructs in Python</vt:lpstr>
      <vt:lpstr>YAML Constructs in Python</vt:lpstr>
      <vt:lpstr>YAML Constructs in Python</vt:lpstr>
      <vt:lpstr>YAML Constructs in Python</vt:lpstr>
      <vt:lpstr>Want to learn more?</vt:lpstr>
      <vt:lpstr>Lab - YAML</vt:lpstr>
      <vt:lpstr>JSON</vt:lpstr>
      <vt:lpstr>JSON details</vt:lpstr>
      <vt:lpstr>Python JSON</vt:lpstr>
      <vt:lpstr>JSON Module Caveats</vt:lpstr>
      <vt:lpstr>Python to JSON Translations</vt:lpstr>
      <vt:lpstr>JSON Performance</vt:lpstr>
      <vt:lpstr>Lab - JSON</vt:lpstr>
      <vt:lpstr>YAML vs. JSON</vt:lpstr>
      <vt:lpstr>Pickle and Shelve</vt:lpstr>
      <vt:lpstr>Shelve Example</vt:lpstr>
      <vt:lpstr>REST</vt:lpstr>
      <vt:lpstr>PowerPoint Presentation</vt:lpstr>
      <vt:lpstr>Let’s look at a made up example with dogs…</vt:lpstr>
      <vt:lpstr>How do you use a REST API?</vt:lpstr>
      <vt:lpstr>How do you use it?</vt:lpstr>
      <vt:lpstr>How do you use it?</vt:lpstr>
      <vt:lpstr>How do you use it?</vt:lpstr>
      <vt:lpstr>How do you use it?</vt:lpstr>
      <vt:lpstr>How do you use it?</vt:lpstr>
      <vt:lpstr>REST Client</vt:lpstr>
      <vt:lpstr>Accessing Web Data: urllib</vt:lpstr>
      <vt:lpstr>Accessing Web Data: urllib</vt:lpstr>
      <vt:lpstr>Accessing Web Data: urllib</vt:lpstr>
      <vt:lpstr>urllib is great, but Requests is better!</vt:lpstr>
      <vt:lpstr>Requests</vt:lpstr>
      <vt:lpstr>Requests GET</vt:lpstr>
      <vt:lpstr>Requests POST</vt:lpstr>
      <vt:lpstr>More Requests Examples</vt:lpstr>
      <vt:lpstr>Lab – REST Client</vt:lpstr>
      <vt:lpstr>REST Server</vt:lpstr>
      <vt:lpstr>Python Web Frameworks</vt:lpstr>
      <vt:lpstr>Flask</vt:lpstr>
      <vt:lpstr>Minimal Flask Application</vt:lpstr>
      <vt:lpstr>Routes</vt:lpstr>
      <vt:lpstr>Routes Continued</vt:lpstr>
      <vt:lpstr>Templates</vt:lpstr>
      <vt:lpstr>Debug Mode</vt:lpstr>
      <vt:lpstr>Lab - Flask</vt:lpstr>
      <vt:lpstr>Function Arguments</vt:lpstr>
      <vt:lpstr>Function Arguments</vt:lpstr>
      <vt:lpstr>Positional Arguments</vt:lpstr>
      <vt:lpstr>Keyword Arguments</vt:lpstr>
      <vt:lpstr>Args</vt:lpstr>
      <vt:lpstr>Args Unrolling</vt:lpstr>
      <vt:lpstr>Kwargs</vt:lpstr>
      <vt:lpstr>Lab – Args and Kwargs</vt:lpstr>
      <vt:lpstr>Objects</vt:lpstr>
      <vt:lpstr>Python and Objects</vt:lpstr>
      <vt:lpstr>“Variables” in Python</vt:lpstr>
      <vt:lpstr>More about binding</vt:lpstr>
      <vt:lpstr>What about the built in types?</vt:lpstr>
      <vt:lpstr>Magic Methods</vt:lpstr>
      <vt:lpstr>Since everything is just names bound to objects…</vt:lpstr>
      <vt:lpstr>Mutable vs. Immutable</vt:lpstr>
      <vt:lpstr>Tuples are immutable, right?</vt:lpstr>
      <vt:lpstr>Mutable Lists</vt:lpstr>
      <vt:lpstr>Even Functions are Objects</vt:lpstr>
      <vt:lpstr>Let’s Explore Objects</vt:lpstr>
      <vt:lpstr>Lab - Objects</vt:lpstr>
      <vt:lpstr>Decorators</vt:lpstr>
      <vt:lpstr>We all know about functions…</vt:lpstr>
      <vt:lpstr>Scope (and namespace)</vt:lpstr>
      <vt:lpstr>Scope (globals)</vt:lpstr>
      <vt:lpstr>Scope (global shadowing)</vt:lpstr>
      <vt:lpstr>Lifetime of Identifiers</vt:lpstr>
      <vt:lpstr>Function Parameters and Args</vt:lpstr>
      <vt:lpstr>Function Parameters and Args</vt:lpstr>
      <vt:lpstr>Nested Functions</vt:lpstr>
      <vt:lpstr>Functions are objects</vt:lpstr>
      <vt:lpstr>Treating Functions as the Objects they are</vt:lpstr>
      <vt:lpstr>What about those weird inner functions?</vt:lpstr>
      <vt:lpstr>Introducing Closures</vt:lpstr>
      <vt:lpstr>Closures</vt:lpstr>
      <vt:lpstr>Decorators (finally!)</vt:lpstr>
      <vt:lpstr>What can Decorators do?</vt:lpstr>
      <vt:lpstr>Decorator Syntax</vt:lpstr>
      <vt:lpstr>Who are you really?</vt:lpstr>
      <vt:lpstr>Args and Kwargs in Decorators</vt:lpstr>
      <vt:lpstr>More useful args/kwargs debug decorator</vt:lpstr>
      <vt:lpstr>Plugin decorator example</vt:lpstr>
      <vt:lpstr>Easy way to remember decorators</vt:lpstr>
      <vt:lpstr>Lab - Decorators</vt:lpstr>
      <vt:lpstr>Decorators with Parameters</vt:lpstr>
      <vt:lpstr>Decorators without parameters</vt:lpstr>
      <vt:lpstr>Walk down memory lane…</vt:lpstr>
      <vt:lpstr>Decorators with Parameters return ???</vt:lpstr>
      <vt:lpstr>Example Decorator with Parameter</vt:lpstr>
      <vt:lpstr>Lab – Decorators with Parameters</vt:lpstr>
      <vt:lpstr>UnitTest</vt:lpstr>
      <vt:lpstr>Test Driven Development</vt:lpstr>
      <vt:lpstr>Python UnitTest Module</vt:lpstr>
      <vt:lpstr>UnitTest</vt:lpstr>
      <vt:lpstr>Assert methods</vt:lpstr>
      <vt:lpstr>Lab - unittest</vt:lpstr>
      <vt:lpstr>Lab - pyreview</vt:lpstr>
      <vt:lpstr>Lab</vt:lpstr>
      <vt:lpstr>Command Line Arguments</vt:lpstr>
      <vt:lpstr>Command Line Arguments</vt:lpstr>
      <vt:lpstr>Fancier Command Line Parsing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Rackspace_Arial Template_2018_noAbout v2</dc:title>
  <cp:lastModifiedBy>Jeremy Price</cp:lastModifiedBy>
  <cp:revision>359</cp:revision>
  <cp:lastPrinted>2018-12-11T16:12:13Z</cp:lastPrinted>
  <dcterms:modified xsi:type="dcterms:W3CDTF">2020-05-25T14:08:16Z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0x010100A75FD5878AC8E24B9473F43339048965</vt:lpwstr>
  </property>
</Properties>
</file>